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30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31.xml" ContentType="application/vnd.openxmlformats-officedocument.presentationml.notesSlide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332" r:id="rId2"/>
    <p:sldId id="319" r:id="rId3"/>
    <p:sldId id="299" r:id="rId4"/>
    <p:sldId id="262" r:id="rId5"/>
    <p:sldId id="31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322" r:id="rId16"/>
    <p:sldId id="321" r:id="rId17"/>
    <p:sldId id="346" r:id="rId18"/>
    <p:sldId id="342" r:id="rId19"/>
    <p:sldId id="301" r:id="rId20"/>
    <p:sldId id="316" r:id="rId21"/>
    <p:sldId id="323" r:id="rId22"/>
    <p:sldId id="326" r:id="rId23"/>
    <p:sldId id="327" r:id="rId24"/>
    <p:sldId id="279" r:id="rId25"/>
    <p:sldId id="309" r:id="rId26"/>
    <p:sldId id="302" r:id="rId27"/>
    <p:sldId id="303" r:id="rId28"/>
    <p:sldId id="328" r:id="rId29"/>
    <p:sldId id="317" r:id="rId30"/>
    <p:sldId id="313" r:id="rId31"/>
    <p:sldId id="308" r:id="rId32"/>
    <p:sldId id="307" r:id="rId33"/>
    <p:sldId id="288" r:id="rId34"/>
    <p:sldId id="333" r:id="rId35"/>
    <p:sldId id="348" r:id="rId36"/>
    <p:sldId id="315" r:id="rId37"/>
    <p:sldId id="343" r:id="rId38"/>
    <p:sldId id="345" r:id="rId39"/>
    <p:sldId id="349" r:id="rId40"/>
    <p:sldId id="310" r:id="rId41"/>
    <p:sldId id="260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CC"/>
    <a:srgbClr val="00FF00"/>
    <a:srgbClr val="FFFF66"/>
    <a:srgbClr val="800040"/>
    <a:srgbClr val="8000FF"/>
    <a:srgbClr val="FF00FF"/>
    <a:srgbClr val="FF9966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205" autoAdjust="0"/>
  </p:normalViewPr>
  <p:slideViewPr>
    <p:cSldViewPr snapToGrid="0" snapToObjects="1">
      <p:cViewPr>
        <p:scale>
          <a:sx n="94" d="100"/>
          <a:sy n="94" d="100"/>
        </p:scale>
        <p:origin x="-928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A69B06B9-9C7A-4123-98A0-98A5D74698D5}"/>
    <pc:docChg chg="modSld">
      <pc:chgData name="" userId="" providerId="" clId="Web-{A69B06B9-9C7A-4123-98A0-98A5D74698D5}" dt="2019-02-12T14:06:15.679" v="32"/>
      <pc:docMkLst>
        <pc:docMk/>
      </pc:docMkLst>
      <pc:sldChg chg="modNotes">
        <pc:chgData name="" userId="" providerId="" clId="Web-{A69B06B9-9C7A-4123-98A0-98A5D74698D5}" dt="2019-02-12T14:06:15.679" v="32"/>
        <pc:sldMkLst>
          <pc:docMk/>
          <pc:sldMk cId="2574589807" sldId="260"/>
        </pc:sldMkLst>
      </pc:sldChg>
      <pc:sldChg chg="modNotes">
        <pc:chgData name="" userId="" providerId="" clId="Web-{A69B06B9-9C7A-4123-98A0-98A5D74698D5}" dt="2019-02-12T14:03:46.507" v="3"/>
        <pc:sldMkLst>
          <pc:docMk/>
          <pc:sldMk cId="0" sldId="263"/>
        </pc:sldMkLst>
      </pc:sldChg>
      <pc:sldChg chg="modNotes">
        <pc:chgData name="" userId="" providerId="" clId="Web-{A69B06B9-9C7A-4123-98A0-98A5D74698D5}" dt="2019-02-12T14:03:52.163" v="4"/>
        <pc:sldMkLst>
          <pc:docMk/>
          <pc:sldMk cId="0" sldId="264"/>
        </pc:sldMkLst>
      </pc:sldChg>
      <pc:sldChg chg="modNotes">
        <pc:chgData name="" userId="" providerId="" clId="Web-{A69B06B9-9C7A-4123-98A0-98A5D74698D5}" dt="2019-02-12T14:03:58.116" v="5"/>
        <pc:sldMkLst>
          <pc:docMk/>
          <pc:sldMk cId="0" sldId="265"/>
        </pc:sldMkLst>
      </pc:sldChg>
      <pc:sldChg chg="modNotes">
        <pc:chgData name="" userId="" providerId="" clId="Web-{A69B06B9-9C7A-4123-98A0-98A5D74698D5}" dt="2019-02-12T14:04:04.866" v="7"/>
        <pc:sldMkLst>
          <pc:docMk/>
          <pc:sldMk cId="0" sldId="266"/>
        </pc:sldMkLst>
      </pc:sldChg>
      <pc:sldChg chg="modNotes">
        <pc:chgData name="" userId="" providerId="" clId="Web-{A69B06B9-9C7A-4123-98A0-98A5D74698D5}" dt="2019-02-12T14:04:11.475" v="8"/>
        <pc:sldMkLst>
          <pc:docMk/>
          <pc:sldMk cId="0" sldId="268"/>
        </pc:sldMkLst>
      </pc:sldChg>
      <pc:sldChg chg="modNotes">
        <pc:chgData name="" userId="" providerId="" clId="Web-{A69B06B9-9C7A-4123-98A0-98A5D74698D5}" dt="2019-02-12T14:04:16.475" v="9"/>
        <pc:sldMkLst>
          <pc:docMk/>
          <pc:sldMk cId="0" sldId="269"/>
        </pc:sldMkLst>
      </pc:sldChg>
      <pc:sldChg chg="modNotes">
        <pc:chgData name="" userId="" providerId="" clId="Web-{A69B06B9-9C7A-4123-98A0-98A5D74698D5}" dt="2019-02-12T14:04:19.335" v="10"/>
        <pc:sldMkLst>
          <pc:docMk/>
          <pc:sldMk cId="0" sldId="270"/>
        </pc:sldMkLst>
      </pc:sldChg>
      <pc:sldChg chg="modNotes">
        <pc:chgData name="" userId="" providerId="" clId="Web-{A69B06B9-9C7A-4123-98A0-98A5D74698D5}" dt="2019-02-12T14:05:44.179" v="26"/>
        <pc:sldMkLst>
          <pc:docMk/>
          <pc:sldMk cId="0" sldId="288"/>
        </pc:sldMkLst>
      </pc:sldChg>
      <pc:sldChg chg="modNotes">
        <pc:chgData name="" userId="" providerId="" clId="Web-{A69B06B9-9C7A-4123-98A0-98A5D74698D5}" dt="2019-02-12T14:03:32.506" v="1"/>
        <pc:sldMkLst>
          <pc:docMk/>
          <pc:sldMk cId="0" sldId="299"/>
        </pc:sldMkLst>
      </pc:sldChg>
      <pc:sldChg chg="modNotes">
        <pc:chgData name="" userId="" providerId="" clId="Web-{A69B06B9-9C7A-4123-98A0-98A5D74698D5}" dt="2019-02-12T14:04:54.210" v="16"/>
        <pc:sldMkLst>
          <pc:docMk/>
          <pc:sldMk cId="0" sldId="301"/>
        </pc:sldMkLst>
      </pc:sldChg>
      <pc:sldChg chg="modNotes">
        <pc:chgData name="" userId="" providerId="" clId="Web-{A69B06B9-9C7A-4123-98A0-98A5D74698D5}" dt="2019-02-12T14:05:21.022" v="20"/>
        <pc:sldMkLst>
          <pc:docMk/>
          <pc:sldMk cId="0" sldId="303"/>
        </pc:sldMkLst>
      </pc:sldChg>
      <pc:sldChg chg="modNotes">
        <pc:chgData name="" userId="" providerId="" clId="Web-{A69B06B9-9C7A-4123-98A0-98A5D74698D5}" dt="2019-02-12T14:05:44.116" v="25"/>
        <pc:sldMkLst>
          <pc:docMk/>
          <pc:sldMk cId="0" sldId="307"/>
        </pc:sldMkLst>
      </pc:sldChg>
      <pc:sldChg chg="modNotes">
        <pc:chgData name="" userId="" providerId="" clId="Web-{A69B06B9-9C7A-4123-98A0-98A5D74698D5}" dt="2019-02-12T14:03:42.147" v="2"/>
        <pc:sldMkLst>
          <pc:docMk/>
          <pc:sldMk cId="0" sldId="312"/>
        </pc:sldMkLst>
      </pc:sldChg>
      <pc:sldChg chg="modNotes">
        <pc:chgData name="" userId="" providerId="" clId="Web-{A69B06B9-9C7A-4123-98A0-98A5D74698D5}" dt="2019-02-12T14:05:32.866" v="23"/>
        <pc:sldMkLst>
          <pc:docMk/>
          <pc:sldMk cId="0" sldId="313"/>
        </pc:sldMkLst>
      </pc:sldChg>
      <pc:sldChg chg="modNotes">
        <pc:chgData name="" userId="" providerId="" clId="Web-{A69B06B9-9C7A-4123-98A0-98A5D74698D5}" dt="2019-02-12T14:05:54.507" v="29"/>
        <pc:sldMkLst>
          <pc:docMk/>
          <pc:sldMk cId="1210365931" sldId="315"/>
        </pc:sldMkLst>
      </pc:sldChg>
      <pc:sldChg chg="modNotes">
        <pc:chgData name="" userId="" providerId="" clId="Web-{A69B06B9-9C7A-4123-98A0-98A5D74698D5}" dt="2019-02-12T14:04:54.647" v="17"/>
        <pc:sldMkLst>
          <pc:docMk/>
          <pc:sldMk cId="102356095" sldId="316"/>
        </pc:sldMkLst>
      </pc:sldChg>
      <pc:sldChg chg="modNotes">
        <pc:chgData name="" userId="" providerId="" clId="Web-{A69B06B9-9C7A-4123-98A0-98A5D74698D5}" dt="2019-02-12T14:05:27.991" v="22"/>
        <pc:sldMkLst>
          <pc:docMk/>
          <pc:sldMk cId="1095057098" sldId="317"/>
        </pc:sldMkLst>
      </pc:sldChg>
      <pc:sldChg chg="modNotes">
        <pc:chgData name="" userId="" providerId="" clId="Web-{A69B06B9-9C7A-4123-98A0-98A5D74698D5}" dt="2019-02-12T14:03:26.538" v="0"/>
        <pc:sldMkLst>
          <pc:docMk/>
          <pc:sldMk cId="2384655957" sldId="319"/>
        </pc:sldMkLst>
      </pc:sldChg>
      <pc:sldChg chg="modNotes">
        <pc:chgData name="" userId="" providerId="" clId="Web-{A69B06B9-9C7A-4123-98A0-98A5D74698D5}" dt="2019-02-12T14:04:31.163" v="12"/>
        <pc:sldMkLst>
          <pc:docMk/>
          <pc:sldMk cId="1653653815" sldId="321"/>
        </pc:sldMkLst>
      </pc:sldChg>
      <pc:sldChg chg="modNotes">
        <pc:chgData name="" userId="" providerId="" clId="Web-{A69B06B9-9C7A-4123-98A0-98A5D74698D5}" dt="2019-02-12T14:04:27.194" v="11"/>
        <pc:sldMkLst>
          <pc:docMk/>
          <pc:sldMk cId="63058481" sldId="322"/>
        </pc:sldMkLst>
      </pc:sldChg>
      <pc:sldChg chg="modNotes">
        <pc:chgData name="" userId="" providerId="" clId="Web-{A69B06B9-9C7A-4123-98A0-98A5D74698D5}" dt="2019-02-12T14:04:57.757" v="18"/>
        <pc:sldMkLst>
          <pc:docMk/>
          <pc:sldMk cId="4134583100" sldId="323"/>
        </pc:sldMkLst>
      </pc:sldChg>
      <pc:sldChg chg="modNotes">
        <pc:chgData name="" userId="" providerId="" clId="Web-{A69B06B9-9C7A-4123-98A0-98A5D74698D5}" dt="2019-02-12T14:05:04.850" v="19"/>
        <pc:sldMkLst>
          <pc:docMk/>
          <pc:sldMk cId="1752724311" sldId="326"/>
        </pc:sldMkLst>
      </pc:sldChg>
      <pc:sldChg chg="modNotes">
        <pc:chgData name="" userId="" providerId="" clId="Web-{A69B06B9-9C7A-4123-98A0-98A5D74698D5}" dt="2019-02-12T14:05:25.491" v="21"/>
        <pc:sldMkLst>
          <pc:docMk/>
          <pc:sldMk cId="3677884986" sldId="328"/>
        </pc:sldMkLst>
      </pc:sldChg>
      <pc:sldChg chg="modNotes">
        <pc:chgData name="" userId="" providerId="" clId="Web-{A69B06B9-9C7A-4123-98A0-98A5D74698D5}" dt="2019-02-12T14:05:46.835" v="27"/>
        <pc:sldMkLst>
          <pc:docMk/>
          <pc:sldMk cId="1584184191" sldId="333"/>
        </pc:sldMkLst>
      </pc:sldChg>
      <pc:sldChg chg="modNotes">
        <pc:chgData name="" userId="" providerId="" clId="Web-{A69B06B9-9C7A-4123-98A0-98A5D74698D5}" dt="2019-02-12T14:04:39.147" v="13"/>
        <pc:sldMkLst>
          <pc:docMk/>
          <pc:sldMk cId="1826397221" sldId="342"/>
        </pc:sldMkLst>
      </pc:sldChg>
      <pc:sldChg chg="modNotes">
        <pc:chgData name="" userId="" providerId="" clId="Web-{A69B06B9-9C7A-4123-98A0-98A5D74698D5}" dt="2019-02-12T14:06:03.725" v="30"/>
        <pc:sldMkLst>
          <pc:docMk/>
          <pc:sldMk cId="4228957756" sldId="345"/>
        </pc:sldMkLst>
      </pc:sldChg>
      <pc:sldChg chg="modNotes">
        <pc:chgData name="" userId="" providerId="" clId="Web-{A69B06B9-9C7A-4123-98A0-98A5D74698D5}" dt="2019-02-12T14:05:50.804" v="28"/>
        <pc:sldMkLst>
          <pc:docMk/>
          <pc:sldMk cId="3285975717" sldId="348"/>
        </pc:sldMkLst>
      </pc:sldChg>
      <pc:sldChg chg="modNotes">
        <pc:chgData name="" userId="" providerId="" clId="Web-{A69B06B9-9C7A-4123-98A0-98A5D74698D5}" dt="2019-02-12T14:06:07.241" v="31"/>
        <pc:sldMkLst>
          <pc:docMk/>
          <pc:sldMk cId="3186824029" sldId="34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anward:Desktop:Crop%202018:French%20Barley%20Prices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anward:Desktop:Crop%202018:French%20Barley%20Prices.xls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ianward:Desktop:Crop%202017:World%20Barley%20Data%20from%202000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Macintosh%20HD:Users:ianward:Desktop:Crop%202017:World%20Barley%20Data%20from%202000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Macintosh%20HD:Users:ianward:Desktop:Crop%202017:World%20Barley%20Data%20from%202000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Macintosh%20HD:Users:ianward:Desktop:Crop%202017:World%20Barley%20Data%20from%20200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339622641509399E-2"/>
          <c:y val="3.0995106035889099E-2"/>
          <c:w val="0.89472880660672205"/>
          <c:h val="0.87765089722675405"/>
        </c:manualLayout>
      </c:layout>
      <c:lineChart>
        <c:grouping val="standard"/>
        <c:varyColors val="0"/>
        <c:ser>
          <c:idx val="5"/>
          <c:order val="0"/>
          <c:tx>
            <c:strRef>
              <c:f>Prices!$A$17</c:f>
              <c:strCache>
                <c:ptCount val="1"/>
                <c:pt idx="0">
                  <c:v>Crop 2014</c:v>
                </c:pt>
              </c:strCache>
            </c:strRef>
          </c:tx>
          <c:spPr>
            <a:ln w="25400">
              <a:solidFill>
                <a:srgbClr val="FF6600"/>
              </a:solidFill>
              <a:prstDash val="solid"/>
            </a:ln>
          </c:spPr>
          <c:marker>
            <c:symbol val="triangle"/>
            <c:size val="4"/>
            <c:spPr>
              <a:solidFill>
                <a:srgbClr val="C27535"/>
              </a:solidFill>
              <a:ln>
                <a:solidFill>
                  <a:srgbClr val="FF6600"/>
                </a:solidFill>
                <a:prstDash val="solid"/>
              </a:ln>
            </c:spPr>
          </c:marker>
          <c:cat>
            <c:strRef>
              <c:f>Prices!$B$1:$U$1</c:f>
              <c:strCache>
                <c:ptCount val="20"/>
                <c:pt idx="0">
                  <c:v>Nov</c:v>
                </c:pt>
                <c:pt idx="1">
                  <c:v>Dec</c:v>
                </c:pt>
                <c:pt idx="2">
                  <c:v>Jan</c:v>
                </c:pt>
                <c:pt idx="3">
                  <c:v>Feb</c:v>
                </c:pt>
                <c:pt idx="4">
                  <c:v>Mar</c:v>
                </c:pt>
                <c:pt idx="5">
                  <c:v>Apr</c:v>
                </c:pt>
                <c:pt idx="6">
                  <c:v>May</c:v>
                </c:pt>
                <c:pt idx="7">
                  <c:v>Jun</c:v>
                </c:pt>
                <c:pt idx="8">
                  <c:v>Jul</c:v>
                </c:pt>
                <c:pt idx="9">
                  <c:v>Aug</c:v>
                </c:pt>
                <c:pt idx="10">
                  <c:v>Sep</c:v>
                </c:pt>
                <c:pt idx="11">
                  <c:v>Oct</c:v>
                </c:pt>
                <c:pt idx="12">
                  <c:v>Nov</c:v>
                </c:pt>
                <c:pt idx="13">
                  <c:v>Dec</c:v>
                </c:pt>
                <c:pt idx="14">
                  <c:v>Jan</c:v>
                </c:pt>
                <c:pt idx="15">
                  <c:v>Feb</c:v>
                </c:pt>
                <c:pt idx="16">
                  <c:v>Mar</c:v>
                </c:pt>
                <c:pt idx="17">
                  <c:v>Apr</c:v>
                </c:pt>
                <c:pt idx="18">
                  <c:v>May</c:v>
                </c:pt>
                <c:pt idx="19">
                  <c:v>Jun</c:v>
                </c:pt>
              </c:strCache>
            </c:strRef>
          </c:cat>
          <c:val>
            <c:numRef>
              <c:f>Prices!$B$17:$U$17</c:f>
              <c:numCache>
                <c:formatCode>0.00</c:formatCode>
                <c:ptCount val="20"/>
                <c:pt idx="0">
                  <c:v>198.5</c:v>
                </c:pt>
                <c:pt idx="1">
                  <c:v>194.857142857143</c:v>
                </c:pt>
                <c:pt idx="2">
                  <c:v>190.888888888889</c:v>
                </c:pt>
                <c:pt idx="3">
                  <c:v>193.857142857143</c:v>
                </c:pt>
                <c:pt idx="4">
                  <c:v>198.5</c:v>
                </c:pt>
                <c:pt idx="5">
                  <c:v>203.33333333333329</c:v>
                </c:pt>
                <c:pt idx="6">
                  <c:v>209.11111111111109</c:v>
                </c:pt>
                <c:pt idx="7">
                  <c:v>199.375</c:v>
                </c:pt>
                <c:pt idx="8">
                  <c:v>194</c:v>
                </c:pt>
                <c:pt idx="9">
                  <c:v>186.33333333333329</c:v>
                </c:pt>
                <c:pt idx="10">
                  <c:v>181.5</c:v>
                </c:pt>
                <c:pt idx="11">
                  <c:v>179.8</c:v>
                </c:pt>
                <c:pt idx="12">
                  <c:v>198.875</c:v>
                </c:pt>
                <c:pt idx="13">
                  <c:v>203.71428571428569</c:v>
                </c:pt>
                <c:pt idx="14">
                  <c:v>203.11111111111109</c:v>
                </c:pt>
                <c:pt idx="15">
                  <c:v>185.75</c:v>
                </c:pt>
                <c:pt idx="16">
                  <c:v>179.25</c:v>
                </c:pt>
                <c:pt idx="17">
                  <c:v>177.66666666666671</c:v>
                </c:pt>
                <c:pt idx="18">
                  <c:v>174.875</c:v>
                </c:pt>
                <c:pt idx="19">
                  <c:v>176.375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4BB-4814-915A-F4DD09E3F73D}"/>
            </c:ext>
          </c:extLst>
        </c:ser>
        <c:ser>
          <c:idx val="16"/>
          <c:order val="1"/>
          <c:tx>
            <c:strRef>
              <c:f>Prices!$A$18</c:f>
              <c:strCache>
                <c:ptCount val="1"/>
                <c:pt idx="0">
                  <c:v>Crop 2015</c:v>
                </c:pt>
              </c:strCache>
            </c:strRef>
          </c:tx>
          <c:spPr>
            <a:ln w="25400">
              <a:solidFill>
                <a:srgbClr val="008000"/>
              </a:solidFill>
              <a:prstDash val="solid"/>
            </a:ln>
          </c:spPr>
          <c:marker>
            <c:spPr>
              <a:solidFill>
                <a:srgbClr val="7CBBCF"/>
              </a:solidFill>
              <a:ln>
                <a:solidFill>
                  <a:srgbClr val="99CCFF"/>
                </a:solidFill>
                <a:prstDash val="solid"/>
              </a:ln>
            </c:spPr>
          </c:marker>
          <c:cat>
            <c:strRef>
              <c:f>Prices!$B$1:$U$1</c:f>
              <c:strCache>
                <c:ptCount val="20"/>
                <c:pt idx="0">
                  <c:v>Nov</c:v>
                </c:pt>
                <c:pt idx="1">
                  <c:v>Dec</c:v>
                </c:pt>
                <c:pt idx="2">
                  <c:v>Jan</c:v>
                </c:pt>
                <c:pt idx="3">
                  <c:v>Feb</c:v>
                </c:pt>
                <c:pt idx="4">
                  <c:v>Mar</c:v>
                </c:pt>
                <c:pt idx="5">
                  <c:v>Apr</c:v>
                </c:pt>
                <c:pt idx="6">
                  <c:v>May</c:v>
                </c:pt>
                <c:pt idx="7">
                  <c:v>Jun</c:v>
                </c:pt>
                <c:pt idx="8">
                  <c:v>Jul</c:v>
                </c:pt>
                <c:pt idx="9">
                  <c:v>Aug</c:v>
                </c:pt>
                <c:pt idx="10">
                  <c:v>Sep</c:v>
                </c:pt>
                <c:pt idx="11">
                  <c:v>Oct</c:v>
                </c:pt>
                <c:pt idx="12">
                  <c:v>Nov</c:v>
                </c:pt>
                <c:pt idx="13">
                  <c:v>Dec</c:v>
                </c:pt>
                <c:pt idx="14">
                  <c:v>Jan</c:v>
                </c:pt>
                <c:pt idx="15">
                  <c:v>Feb</c:v>
                </c:pt>
                <c:pt idx="16">
                  <c:v>Mar</c:v>
                </c:pt>
                <c:pt idx="17">
                  <c:v>Apr</c:v>
                </c:pt>
                <c:pt idx="18">
                  <c:v>May</c:v>
                </c:pt>
                <c:pt idx="19">
                  <c:v>Jun</c:v>
                </c:pt>
              </c:strCache>
            </c:strRef>
          </c:cat>
          <c:val>
            <c:numRef>
              <c:f>Prices!$B$18:$U$18</c:f>
              <c:numCache>
                <c:formatCode>0.00</c:formatCode>
                <c:ptCount val="20"/>
                <c:pt idx="0">
                  <c:v>202.875</c:v>
                </c:pt>
                <c:pt idx="1">
                  <c:v>207</c:v>
                </c:pt>
                <c:pt idx="2">
                  <c:v>206</c:v>
                </c:pt>
                <c:pt idx="3">
                  <c:v>197.5</c:v>
                </c:pt>
                <c:pt idx="4">
                  <c:v>193.875</c:v>
                </c:pt>
                <c:pt idx="5">
                  <c:v>194.44444444444451</c:v>
                </c:pt>
                <c:pt idx="6">
                  <c:v>194.375</c:v>
                </c:pt>
                <c:pt idx="7">
                  <c:v>196.625</c:v>
                </c:pt>
                <c:pt idx="8">
                  <c:v>208.4</c:v>
                </c:pt>
                <c:pt idx="9">
                  <c:v>193.625</c:v>
                </c:pt>
                <c:pt idx="10">
                  <c:v>184.71428571428569</c:v>
                </c:pt>
                <c:pt idx="11">
                  <c:v>185.888888888889</c:v>
                </c:pt>
                <c:pt idx="12">
                  <c:v>182.875</c:v>
                </c:pt>
                <c:pt idx="13">
                  <c:v>180.125</c:v>
                </c:pt>
                <c:pt idx="14">
                  <c:v>178.125</c:v>
                </c:pt>
                <c:pt idx="15">
                  <c:v>170.75</c:v>
                </c:pt>
                <c:pt idx="16">
                  <c:v>166.75</c:v>
                </c:pt>
                <c:pt idx="17">
                  <c:v>159</c:v>
                </c:pt>
                <c:pt idx="18">
                  <c:v>158.25</c:v>
                </c:pt>
                <c:pt idx="19">
                  <c:v>160.25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4BB-4814-915A-F4DD09E3F73D}"/>
            </c:ext>
          </c:extLst>
        </c:ser>
        <c:ser>
          <c:idx val="17"/>
          <c:order val="2"/>
          <c:tx>
            <c:strRef>
              <c:f>Prices!$A$19</c:f>
              <c:strCache>
                <c:ptCount val="1"/>
                <c:pt idx="0">
                  <c:v>Crop 2016</c:v>
                </c:pt>
              </c:strCache>
            </c:strRef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pPr>
              <a:solidFill>
                <a:srgbClr val="F8AA79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strRef>
              <c:f>Prices!$B$1:$U$1</c:f>
              <c:strCache>
                <c:ptCount val="20"/>
                <c:pt idx="0">
                  <c:v>Nov</c:v>
                </c:pt>
                <c:pt idx="1">
                  <c:v>Dec</c:v>
                </c:pt>
                <c:pt idx="2">
                  <c:v>Jan</c:v>
                </c:pt>
                <c:pt idx="3">
                  <c:v>Feb</c:v>
                </c:pt>
                <c:pt idx="4">
                  <c:v>Mar</c:v>
                </c:pt>
                <c:pt idx="5">
                  <c:v>Apr</c:v>
                </c:pt>
                <c:pt idx="6">
                  <c:v>May</c:v>
                </c:pt>
                <c:pt idx="7">
                  <c:v>Jun</c:v>
                </c:pt>
                <c:pt idx="8">
                  <c:v>Jul</c:v>
                </c:pt>
                <c:pt idx="9">
                  <c:v>Aug</c:v>
                </c:pt>
                <c:pt idx="10">
                  <c:v>Sep</c:v>
                </c:pt>
                <c:pt idx="11">
                  <c:v>Oct</c:v>
                </c:pt>
                <c:pt idx="12">
                  <c:v>Nov</c:v>
                </c:pt>
                <c:pt idx="13">
                  <c:v>Dec</c:v>
                </c:pt>
                <c:pt idx="14">
                  <c:v>Jan</c:v>
                </c:pt>
                <c:pt idx="15">
                  <c:v>Feb</c:v>
                </c:pt>
                <c:pt idx="16">
                  <c:v>Mar</c:v>
                </c:pt>
                <c:pt idx="17">
                  <c:v>Apr</c:v>
                </c:pt>
                <c:pt idx="18">
                  <c:v>May</c:v>
                </c:pt>
                <c:pt idx="19">
                  <c:v>Jun</c:v>
                </c:pt>
              </c:strCache>
            </c:strRef>
          </c:cat>
          <c:val>
            <c:numRef>
              <c:f>Prices!$B$19:$U$19</c:f>
              <c:numCache>
                <c:formatCode>0.00</c:formatCode>
                <c:ptCount val="20"/>
                <c:pt idx="0">
                  <c:v>195.625</c:v>
                </c:pt>
                <c:pt idx="1">
                  <c:v>193.5</c:v>
                </c:pt>
                <c:pt idx="2">
                  <c:v>191.5</c:v>
                </c:pt>
                <c:pt idx="3">
                  <c:v>186</c:v>
                </c:pt>
                <c:pt idx="4">
                  <c:v>184.66666666666671</c:v>
                </c:pt>
                <c:pt idx="5">
                  <c:v>181.11111111111109</c:v>
                </c:pt>
                <c:pt idx="6">
                  <c:v>177</c:v>
                </c:pt>
                <c:pt idx="7">
                  <c:v>181.55555555555549</c:v>
                </c:pt>
                <c:pt idx="8">
                  <c:v>185</c:v>
                </c:pt>
                <c:pt idx="9">
                  <c:v>193.11111111111109</c:v>
                </c:pt>
                <c:pt idx="10">
                  <c:v>187.7777777777778</c:v>
                </c:pt>
                <c:pt idx="11">
                  <c:v>183.857142857143</c:v>
                </c:pt>
                <c:pt idx="12">
                  <c:v>188.2222222222222</c:v>
                </c:pt>
                <c:pt idx="13">
                  <c:v>189</c:v>
                </c:pt>
                <c:pt idx="14">
                  <c:v>188.16666666666671</c:v>
                </c:pt>
                <c:pt idx="15">
                  <c:v>185.71428571428569</c:v>
                </c:pt>
                <c:pt idx="16">
                  <c:v>185.4</c:v>
                </c:pt>
                <c:pt idx="17">
                  <c:v>182.25</c:v>
                </c:pt>
                <c:pt idx="18">
                  <c:v>180.7777777777778</c:v>
                </c:pt>
                <c:pt idx="19">
                  <c:v>180.75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4BB-4814-915A-F4DD09E3F73D}"/>
            </c:ext>
          </c:extLst>
        </c:ser>
        <c:ser>
          <c:idx val="18"/>
          <c:order val="3"/>
          <c:tx>
            <c:strRef>
              <c:f>Prices!$A$20</c:f>
              <c:strCache>
                <c:ptCount val="1"/>
                <c:pt idx="0">
                  <c:v>Crop 2017</c:v>
                </c:pt>
              </c:strCache>
            </c:strRef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B6C3DC"/>
              </a:solidFill>
              <a:ln>
                <a:solidFill>
                  <a:srgbClr val="99CCFF"/>
                </a:solidFill>
                <a:prstDash val="solid"/>
              </a:ln>
            </c:spPr>
          </c:marker>
          <c:cat>
            <c:strRef>
              <c:f>Prices!$B$1:$U$1</c:f>
              <c:strCache>
                <c:ptCount val="20"/>
                <c:pt idx="0">
                  <c:v>Nov</c:v>
                </c:pt>
                <c:pt idx="1">
                  <c:v>Dec</c:v>
                </c:pt>
                <c:pt idx="2">
                  <c:v>Jan</c:v>
                </c:pt>
                <c:pt idx="3">
                  <c:v>Feb</c:v>
                </c:pt>
                <c:pt idx="4">
                  <c:v>Mar</c:v>
                </c:pt>
                <c:pt idx="5">
                  <c:v>Apr</c:v>
                </c:pt>
                <c:pt idx="6">
                  <c:v>May</c:v>
                </c:pt>
                <c:pt idx="7">
                  <c:v>Jun</c:v>
                </c:pt>
                <c:pt idx="8">
                  <c:v>Jul</c:v>
                </c:pt>
                <c:pt idx="9">
                  <c:v>Aug</c:v>
                </c:pt>
                <c:pt idx="10">
                  <c:v>Sep</c:v>
                </c:pt>
                <c:pt idx="11">
                  <c:v>Oct</c:v>
                </c:pt>
                <c:pt idx="12">
                  <c:v>Nov</c:v>
                </c:pt>
                <c:pt idx="13">
                  <c:v>Dec</c:v>
                </c:pt>
                <c:pt idx="14">
                  <c:v>Jan</c:v>
                </c:pt>
                <c:pt idx="15">
                  <c:v>Feb</c:v>
                </c:pt>
                <c:pt idx="16">
                  <c:v>Mar</c:v>
                </c:pt>
                <c:pt idx="17">
                  <c:v>Apr</c:v>
                </c:pt>
                <c:pt idx="18">
                  <c:v>May</c:v>
                </c:pt>
                <c:pt idx="19">
                  <c:v>Jun</c:v>
                </c:pt>
              </c:strCache>
            </c:strRef>
          </c:cat>
          <c:val>
            <c:numRef>
              <c:f>Prices!$B$20:$U$20</c:f>
              <c:numCache>
                <c:formatCode>0.00</c:formatCode>
                <c:ptCount val="20"/>
                <c:pt idx="0">
                  <c:v>192</c:v>
                </c:pt>
                <c:pt idx="1">
                  <c:v>192.625</c:v>
                </c:pt>
                <c:pt idx="2">
                  <c:v>191.33333333333329</c:v>
                </c:pt>
                <c:pt idx="3">
                  <c:v>187.28571428571431</c:v>
                </c:pt>
                <c:pt idx="4">
                  <c:v>185.1</c:v>
                </c:pt>
                <c:pt idx="5">
                  <c:v>185.125</c:v>
                </c:pt>
                <c:pt idx="6">
                  <c:v>184.44444444444451</c:v>
                </c:pt>
                <c:pt idx="7">
                  <c:v>182.75</c:v>
                </c:pt>
                <c:pt idx="8">
                  <c:v>188.5</c:v>
                </c:pt>
                <c:pt idx="9">
                  <c:v>195.55555555555549</c:v>
                </c:pt>
                <c:pt idx="10">
                  <c:v>192.44444444444451</c:v>
                </c:pt>
                <c:pt idx="11">
                  <c:v>195.625</c:v>
                </c:pt>
                <c:pt idx="12">
                  <c:v>192.11111111111109</c:v>
                </c:pt>
                <c:pt idx="13">
                  <c:v>191.66666666666671</c:v>
                </c:pt>
                <c:pt idx="14">
                  <c:v>190.375</c:v>
                </c:pt>
                <c:pt idx="15">
                  <c:v>189</c:v>
                </c:pt>
                <c:pt idx="16">
                  <c:v>184.11111111111109</c:v>
                </c:pt>
                <c:pt idx="17">
                  <c:v>177.66666666666671</c:v>
                </c:pt>
                <c:pt idx="18">
                  <c:v>172.888888888889</c:v>
                </c:pt>
                <c:pt idx="19">
                  <c:v>177.5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4BB-4814-915A-F4DD09E3F73D}"/>
            </c:ext>
          </c:extLst>
        </c:ser>
        <c:ser>
          <c:idx val="19"/>
          <c:order val="4"/>
          <c:tx>
            <c:strRef>
              <c:f>Prices!$A$21</c:f>
              <c:strCache>
                <c:ptCount val="1"/>
                <c:pt idx="0">
                  <c:v>Crop 2018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square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strRef>
              <c:f>Prices!$B$1:$U$1</c:f>
              <c:strCache>
                <c:ptCount val="20"/>
                <c:pt idx="0">
                  <c:v>Nov</c:v>
                </c:pt>
                <c:pt idx="1">
                  <c:v>Dec</c:v>
                </c:pt>
                <c:pt idx="2">
                  <c:v>Jan</c:v>
                </c:pt>
                <c:pt idx="3">
                  <c:v>Feb</c:v>
                </c:pt>
                <c:pt idx="4">
                  <c:v>Mar</c:v>
                </c:pt>
                <c:pt idx="5">
                  <c:v>Apr</c:v>
                </c:pt>
                <c:pt idx="6">
                  <c:v>May</c:v>
                </c:pt>
                <c:pt idx="7">
                  <c:v>Jun</c:v>
                </c:pt>
                <c:pt idx="8">
                  <c:v>Jul</c:v>
                </c:pt>
                <c:pt idx="9">
                  <c:v>Aug</c:v>
                </c:pt>
                <c:pt idx="10">
                  <c:v>Sep</c:v>
                </c:pt>
                <c:pt idx="11">
                  <c:v>Oct</c:v>
                </c:pt>
                <c:pt idx="12">
                  <c:v>Nov</c:v>
                </c:pt>
                <c:pt idx="13">
                  <c:v>Dec</c:v>
                </c:pt>
                <c:pt idx="14">
                  <c:v>Jan</c:v>
                </c:pt>
                <c:pt idx="15">
                  <c:v>Feb</c:v>
                </c:pt>
                <c:pt idx="16">
                  <c:v>Mar</c:v>
                </c:pt>
                <c:pt idx="17">
                  <c:v>Apr</c:v>
                </c:pt>
                <c:pt idx="18">
                  <c:v>May</c:v>
                </c:pt>
                <c:pt idx="19">
                  <c:v>Jun</c:v>
                </c:pt>
              </c:strCache>
            </c:strRef>
          </c:cat>
          <c:val>
            <c:numRef>
              <c:f>Prices!$B$21:$U$21</c:f>
              <c:numCache>
                <c:formatCode>0.00</c:formatCode>
                <c:ptCount val="20"/>
                <c:pt idx="0">
                  <c:v>194.44444444444451</c:v>
                </c:pt>
                <c:pt idx="1">
                  <c:v>191.33333333333329</c:v>
                </c:pt>
                <c:pt idx="2">
                  <c:v>189.625</c:v>
                </c:pt>
                <c:pt idx="3">
                  <c:v>188.375</c:v>
                </c:pt>
                <c:pt idx="4">
                  <c:v>191.55555555555549</c:v>
                </c:pt>
                <c:pt idx="5">
                  <c:v>193</c:v>
                </c:pt>
                <c:pt idx="6">
                  <c:v>190.7777777777778</c:v>
                </c:pt>
                <c:pt idx="7">
                  <c:v>195.11111111111109</c:v>
                </c:pt>
                <c:pt idx="8">
                  <c:v>207.2222222222222</c:v>
                </c:pt>
                <c:pt idx="9">
                  <c:v>230.7</c:v>
                </c:pt>
                <c:pt idx="10">
                  <c:v>229.75</c:v>
                </c:pt>
                <c:pt idx="11">
                  <c:v>225.2222222222222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4BB-4814-915A-F4DD09E3F7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5085416"/>
        <c:axId val="-2144537880"/>
      </c:lineChart>
      <c:catAx>
        <c:axId val="-21450854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Month</a:t>
                </a:r>
              </a:p>
            </c:rich>
          </c:tx>
          <c:layout>
            <c:manualLayout>
              <c:xMode val="edge"/>
              <c:yMode val="edge"/>
              <c:x val="0.49087354281914303"/>
              <c:y val="0.9633877796657319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1445378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144537880"/>
        <c:scaling>
          <c:orientation val="minMax"/>
          <c:min val="9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Euro/MT</a:t>
                </a:r>
              </a:p>
            </c:rich>
          </c:tx>
          <c:layout>
            <c:manualLayout>
              <c:xMode val="edge"/>
              <c:yMode val="edge"/>
              <c:x val="0"/>
              <c:y val="0.43499410273766298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145085416"/>
        <c:crosses val="autoZero"/>
        <c:crossBetween val="between"/>
        <c:majorUnit val="2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00890207715134"/>
          <c:y val="0.35152838427947602"/>
          <c:w val="7.8635014836795206E-2"/>
          <c:h val="0.25109170305676898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5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339622641509399E-2"/>
          <c:y val="3.0995106035889099E-2"/>
          <c:w val="0.89472880660672205"/>
          <c:h val="0.87765089722675405"/>
        </c:manualLayout>
      </c:layout>
      <c:lineChart>
        <c:grouping val="standard"/>
        <c:varyColors val="0"/>
        <c:ser>
          <c:idx val="0"/>
          <c:order val="0"/>
          <c:tx>
            <c:strRef>
              <c:f>Prices!$A$12</c:f>
              <c:strCache>
                <c:ptCount val="1"/>
                <c:pt idx="0">
                  <c:v>Crop 2009</c:v>
                </c:pt>
              </c:strCache>
            </c:strRef>
          </c:tx>
          <c:spPr>
            <a:ln w="25400">
              <a:solidFill>
                <a:srgbClr val="666699"/>
              </a:solidFill>
              <a:prstDash val="solid"/>
            </a:ln>
          </c:spPr>
          <c:marker>
            <c:spPr>
              <a:solidFill>
                <a:srgbClr val="3C6494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cat>
            <c:strRef>
              <c:f>Prices!$B$1:$U$1</c:f>
              <c:strCache>
                <c:ptCount val="20"/>
                <c:pt idx="0">
                  <c:v>Nov</c:v>
                </c:pt>
                <c:pt idx="1">
                  <c:v>Dec</c:v>
                </c:pt>
                <c:pt idx="2">
                  <c:v>Jan</c:v>
                </c:pt>
                <c:pt idx="3">
                  <c:v>Feb</c:v>
                </c:pt>
                <c:pt idx="4">
                  <c:v>Mar</c:v>
                </c:pt>
                <c:pt idx="5">
                  <c:v>Apr</c:v>
                </c:pt>
                <c:pt idx="6">
                  <c:v>May</c:v>
                </c:pt>
                <c:pt idx="7">
                  <c:v>Jun</c:v>
                </c:pt>
                <c:pt idx="8">
                  <c:v>Jul</c:v>
                </c:pt>
                <c:pt idx="9">
                  <c:v>Aug</c:v>
                </c:pt>
                <c:pt idx="10">
                  <c:v>Sep</c:v>
                </c:pt>
                <c:pt idx="11">
                  <c:v>Oct</c:v>
                </c:pt>
                <c:pt idx="12">
                  <c:v>Nov</c:v>
                </c:pt>
                <c:pt idx="13">
                  <c:v>Dec</c:v>
                </c:pt>
                <c:pt idx="14">
                  <c:v>Jan</c:v>
                </c:pt>
                <c:pt idx="15">
                  <c:v>Feb</c:v>
                </c:pt>
                <c:pt idx="16">
                  <c:v>Mar</c:v>
                </c:pt>
                <c:pt idx="17">
                  <c:v>Apr</c:v>
                </c:pt>
                <c:pt idx="18">
                  <c:v>May</c:v>
                </c:pt>
                <c:pt idx="19">
                  <c:v>Jun</c:v>
                </c:pt>
              </c:strCache>
            </c:strRef>
          </c:cat>
          <c:val>
            <c:numRef>
              <c:f>Prices!$B$12:$U$12</c:f>
              <c:numCache>
                <c:formatCode>0.00</c:formatCode>
                <c:ptCount val="20"/>
                <c:pt idx="0">
                  <c:v>150.625</c:v>
                </c:pt>
                <c:pt idx="1">
                  <c:v>142.2222222222222</c:v>
                </c:pt>
                <c:pt idx="2">
                  <c:v>142</c:v>
                </c:pt>
                <c:pt idx="3">
                  <c:v>158.25</c:v>
                </c:pt>
                <c:pt idx="4">
                  <c:v>144.5</c:v>
                </c:pt>
                <c:pt idx="5">
                  <c:v>134.7777777777778</c:v>
                </c:pt>
                <c:pt idx="6">
                  <c:v>148.14285714285711</c:v>
                </c:pt>
                <c:pt idx="7">
                  <c:v>149</c:v>
                </c:pt>
                <c:pt idx="8">
                  <c:v>129.80000000000001</c:v>
                </c:pt>
                <c:pt idx="9">
                  <c:v>107.8571428571429</c:v>
                </c:pt>
                <c:pt idx="10">
                  <c:v>100.8888888888889</c:v>
                </c:pt>
                <c:pt idx="11">
                  <c:v>98.3333333333333</c:v>
                </c:pt>
                <c:pt idx="12">
                  <c:v>101.71428571428569</c:v>
                </c:pt>
                <c:pt idx="13">
                  <c:v>104.1428571428571</c:v>
                </c:pt>
                <c:pt idx="14">
                  <c:v>103.4</c:v>
                </c:pt>
                <c:pt idx="15">
                  <c:v>99.5</c:v>
                </c:pt>
                <c:pt idx="16">
                  <c:v>98.3333333333333</c:v>
                </c:pt>
                <c:pt idx="17">
                  <c:v>98.555555555555529</c:v>
                </c:pt>
                <c:pt idx="18">
                  <c:v>104.125</c:v>
                </c:pt>
                <c:pt idx="19">
                  <c:v>108.75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2A4-407A-956A-5DFB5C1EB814}"/>
            </c:ext>
          </c:extLst>
        </c:ser>
        <c:ser>
          <c:idx val="1"/>
          <c:order val="1"/>
          <c:tx>
            <c:strRef>
              <c:f>Prices!$A$13</c:f>
              <c:strCache>
                <c:ptCount val="1"/>
                <c:pt idx="0">
                  <c:v>Crop 2010</c:v>
                </c:pt>
              </c:strCache>
            </c:strRef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pPr>
              <a:solidFill>
                <a:srgbClr val="963D3B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strRef>
              <c:f>Prices!$B$1:$U$1</c:f>
              <c:strCache>
                <c:ptCount val="20"/>
                <c:pt idx="0">
                  <c:v>Nov</c:v>
                </c:pt>
                <c:pt idx="1">
                  <c:v>Dec</c:v>
                </c:pt>
                <c:pt idx="2">
                  <c:v>Jan</c:v>
                </c:pt>
                <c:pt idx="3">
                  <c:v>Feb</c:v>
                </c:pt>
                <c:pt idx="4">
                  <c:v>Mar</c:v>
                </c:pt>
                <c:pt idx="5">
                  <c:v>Apr</c:v>
                </c:pt>
                <c:pt idx="6">
                  <c:v>May</c:v>
                </c:pt>
                <c:pt idx="7">
                  <c:v>Jun</c:v>
                </c:pt>
                <c:pt idx="8">
                  <c:v>Jul</c:v>
                </c:pt>
                <c:pt idx="9">
                  <c:v>Aug</c:v>
                </c:pt>
                <c:pt idx="10">
                  <c:v>Sep</c:v>
                </c:pt>
                <c:pt idx="11">
                  <c:v>Oct</c:v>
                </c:pt>
                <c:pt idx="12">
                  <c:v>Nov</c:v>
                </c:pt>
                <c:pt idx="13">
                  <c:v>Dec</c:v>
                </c:pt>
                <c:pt idx="14">
                  <c:v>Jan</c:v>
                </c:pt>
                <c:pt idx="15">
                  <c:v>Feb</c:v>
                </c:pt>
                <c:pt idx="16">
                  <c:v>Mar</c:v>
                </c:pt>
                <c:pt idx="17">
                  <c:v>Apr</c:v>
                </c:pt>
                <c:pt idx="18">
                  <c:v>May</c:v>
                </c:pt>
                <c:pt idx="19">
                  <c:v>Jun</c:v>
                </c:pt>
              </c:strCache>
            </c:strRef>
          </c:cat>
          <c:val>
            <c:numRef>
              <c:f>Prices!$B$13:$U$13</c:f>
              <c:numCache>
                <c:formatCode>0.00</c:formatCode>
                <c:ptCount val="20"/>
                <c:pt idx="0">
                  <c:v>123.1428571428571</c:v>
                </c:pt>
                <c:pt idx="1">
                  <c:v>126.8571428571429</c:v>
                </c:pt>
                <c:pt idx="2">
                  <c:v>127.875</c:v>
                </c:pt>
                <c:pt idx="3">
                  <c:v>124.6666666666667</c:v>
                </c:pt>
                <c:pt idx="4">
                  <c:v>125.1666666666667</c:v>
                </c:pt>
                <c:pt idx="5">
                  <c:v>131.7777777777778</c:v>
                </c:pt>
                <c:pt idx="6">
                  <c:v>139.2222222222222</c:v>
                </c:pt>
                <c:pt idx="7">
                  <c:v>140.25</c:v>
                </c:pt>
                <c:pt idx="8">
                  <c:v>158</c:v>
                </c:pt>
                <c:pt idx="9">
                  <c:v>194.625</c:v>
                </c:pt>
                <c:pt idx="10">
                  <c:v>210.7777777777778</c:v>
                </c:pt>
                <c:pt idx="11">
                  <c:v>204.66666666666671</c:v>
                </c:pt>
                <c:pt idx="12">
                  <c:v>208.5</c:v>
                </c:pt>
                <c:pt idx="13">
                  <c:v>230.125</c:v>
                </c:pt>
                <c:pt idx="14">
                  <c:v>241.42857142857139</c:v>
                </c:pt>
                <c:pt idx="15">
                  <c:v>230.25</c:v>
                </c:pt>
                <c:pt idx="16">
                  <c:v>207.7777777777778</c:v>
                </c:pt>
                <c:pt idx="17">
                  <c:v>205</c:v>
                </c:pt>
                <c:pt idx="18">
                  <c:v>249.375</c:v>
                </c:pt>
                <c:pt idx="19">
                  <c:v>285.22222222222217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2A4-407A-956A-5DFB5C1EB814}"/>
            </c:ext>
          </c:extLst>
        </c:ser>
        <c:ser>
          <c:idx val="2"/>
          <c:order val="2"/>
          <c:tx>
            <c:strRef>
              <c:f>Prices!$A$14</c:f>
              <c:strCache>
                <c:ptCount val="1"/>
                <c:pt idx="0">
                  <c:v>Crop 2011</c:v>
                </c:pt>
              </c:strCache>
            </c:strRef>
          </c:tx>
          <c:spPr>
            <a:ln w="25400">
              <a:solidFill>
                <a:srgbClr val="90713A"/>
              </a:solidFill>
              <a:prstDash val="solid"/>
            </a:ln>
          </c:spPr>
          <c:marker>
            <c:spPr>
              <a:solidFill>
                <a:srgbClr val="799244"/>
              </a:solidFill>
              <a:ln>
                <a:solidFill>
                  <a:srgbClr val="90713A"/>
                </a:solidFill>
                <a:prstDash val="solid"/>
              </a:ln>
            </c:spPr>
          </c:marker>
          <c:cat>
            <c:strRef>
              <c:f>Prices!$B$1:$U$1</c:f>
              <c:strCache>
                <c:ptCount val="20"/>
                <c:pt idx="0">
                  <c:v>Nov</c:v>
                </c:pt>
                <c:pt idx="1">
                  <c:v>Dec</c:v>
                </c:pt>
                <c:pt idx="2">
                  <c:v>Jan</c:v>
                </c:pt>
                <c:pt idx="3">
                  <c:v>Feb</c:v>
                </c:pt>
                <c:pt idx="4">
                  <c:v>Mar</c:v>
                </c:pt>
                <c:pt idx="5">
                  <c:v>Apr</c:v>
                </c:pt>
                <c:pt idx="6">
                  <c:v>May</c:v>
                </c:pt>
                <c:pt idx="7">
                  <c:v>Jun</c:v>
                </c:pt>
                <c:pt idx="8">
                  <c:v>Jul</c:v>
                </c:pt>
                <c:pt idx="9">
                  <c:v>Aug</c:v>
                </c:pt>
                <c:pt idx="10">
                  <c:v>Sep</c:v>
                </c:pt>
                <c:pt idx="11">
                  <c:v>Oct</c:v>
                </c:pt>
                <c:pt idx="12">
                  <c:v>Nov</c:v>
                </c:pt>
                <c:pt idx="13">
                  <c:v>Dec</c:v>
                </c:pt>
                <c:pt idx="14">
                  <c:v>Jan</c:v>
                </c:pt>
                <c:pt idx="15">
                  <c:v>Feb</c:v>
                </c:pt>
                <c:pt idx="16">
                  <c:v>Mar</c:v>
                </c:pt>
                <c:pt idx="17">
                  <c:v>Apr</c:v>
                </c:pt>
                <c:pt idx="18">
                  <c:v>May</c:v>
                </c:pt>
                <c:pt idx="19">
                  <c:v>Jun</c:v>
                </c:pt>
              </c:strCache>
            </c:strRef>
          </c:cat>
          <c:val>
            <c:numRef>
              <c:f>Prices!$B$14:$U$14</c:f>
              <c:numCache>
                <c:formatCode>0.00</c:formatCode>
                <c:ptCount val="20"/>
                <c:pt idx="0">
                  <c:v>199.875</c:v>
                </c:pt>
                <c:pt idx="1">
                  <c:v>224</c:v>
                </c:pt>
                <c:pt idx="2">
                  <c:v>242.42857142857139</c:v>
                </c:pt>
                <c:pt idx="3">
                  <c:v>234.25</c:v>
                </c:pt>
                <c:pt idx="4">
                  <c:v>222.33333333333329</c:v>
                </c:pt>
                <c:pt idx="5">
                  <c:v>225.11111111111109</c:v>
                </c:pt>
                <c:pt idx="6">
                  <c:v>274.88888888888903</c:v>
                </c:pt>
                <c:pt idx="7">
                  <c:v>297.22222222222217</c:v>
                </c:pt>
                <c:pt idx="8">
                  <c:v>262.33333333333331</c:v>
                </c:pt>
                <c:pt idx="9">
                  <c:v>264.7777777777776</c:v>
                </c:pt>
                <c:pt idx="10">
                  <c:v>261.125</c:v>
                </c:pt>
                <c:pt idx="11">
                  <c:v>245.625</c:v>
                </c:pt>
                <c:pt idx="12">
                  <c:v>248.888888888889</c:v>
                </c:pt>
                <c:pt idx="13">
                  <c:v>254.875</c:v>
                </c:pt>
                <c:pt idx="14">
                  <c:v>257.28571428571422</c:v>
                </c:pt>
                <c:pt idx="15">
                  <c:v>262.33333333333331</c:v>
                </c:pt>
                <c:pt idx="16">
                  <c:v>247.888888888889</c:v>
                </c:pt>
                <c:pt idx="17">
                  <c:v>243.71428571428569</c:v>
                </c:pt>
                <c:pt idx="18">
                  <c:v>224.5</c:v>
                </c:pt>
                <c:pt idx="19">
                  <c:v>211.7777777777778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2A4-407A-956A-5DFB5C1EB814}"/>
            </c:ext>
          </c:extLst>
        </c:ser>
        <c:ser>
          <c:idx val="3"/>
          <c:order val="3"/>
          <c:tx>
            <c:strRef>
              <c:f>Prices!$A$15</c:f>
              <c:strCache>
                <c:ptCount val="1"/>
                <c:pt idx="0">
                  <c:v>Crop 2012</c:v>
                </c:pt>
              </c:strCache>
            </c:strRef>
          </c:tx>
          <c:spPr>
            <a:ln w="25400">
              <a:solidFill>
                <a:srgbClr val="666699"/>
              </a:solidFill>
              <a:prstDash val="solid"/>
            </a:ln>
          </c:spPr>
          <c:marker>
            <c:spPr>
              <a:solidFill>
                <a:srgbClr val="634D7E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cat>
            <c:strRef>
              <c:f>Prices!$B$1:$U$1</c:f>
              <c:strCache>
                <c:ptCount val="20"/>
                <c:pt idx="0">
                  <c:v>Nov</c:v>
                </c:pt>
                <c:pt idx="1">
                  <c:v>Dec</c:v>
                </c:pt>
                <c:pt idx="2">
                  <c:v>Jan</c:v>
                </c:pt>
                <c:pt idx="3">
                  <c:v>Feb</c:v>
                </c:pt>
                <c:pt idx="4">
                  <c:v>Mar</c:v>
                </c:pt>
                <c:pt idx="5">
                  <c:v>Apr</c:v>
                </c:pt>
                <c:pt idx="6">
                  <c:v>May</c:v>
                </c:pt>
                <c:pt idx="7">
                  <c:v>Jun</c:v>
                </c:pt>
                <c:pt idx="8">
                  <c:v>Jul</c:v>
                </c:pt>
                <c:pt idx="9">
                  <c:v>Aug</c:v>
                </c:pt>
                <c:pt idx="10">
                  <c:v>Sep</c:v>
                </c:pt>
                <c:pt idx="11">
                  <c:v>Oct</c:v>
                </c:pt>
                <c:pt idx="12">
                  <c:v>Nov</c:v>
                </c:pt>
                <c:pt idx="13">
                  <c:v>Dec</c:v>
                </c:pt>
                <c:pt idx="14">
                  <c:v>Jan</c:v>
                </c:pt>
                <c:pt idx="15">
                  <c:v>Feb</c:v>
                </c:pt>
                <c:pt idx="16">
                  <c:v>Mar</c:v>
                </c:pt>
                <c:pt idx="17">
                  <c:v>Apr</c:v>
                </c:pt>
                <c:pt idx="18">
                  <c:v>May</c:v>
                </c:pt>
                <c:pt idx="19">
                  <c:v>Jun</c:v>
                </c:pt>
              </c:strCache>
            </c:strRef>
          </c:cat>
          <c:val>
            <c:numRef>
              <c:f>Prices!$B$15:$U$15</c:f>
              <c:numCache>
                <c:formatCode>0.00</c:formatCode>
                <c:ptCount val="20"/>
                <c:pt idx="0">
                  <c:v>222.7777777777778</c:v>
                </c:pt>
                <c:pt idx="1">
                  <c:v>227.625</c:v>
                </c:pt>
                <c:pt idx="2">
                  <c:v>231.28571428571431</c:v>
                </c:pt>
                <c:pt idx="3">
                  <c:v>238.33333333333329</c:v>
                </c:pt>
                <c:pt idx="4">
                  <c:v>217.7777777777778</c:v>
                </c:pt>
                <c:pt idx="5">
                  <c:v>215.14285714285711</c:v>
                </c:pt>
                <c:pt idx="6">
                  <c:v>211.875</c:v>
                </c:pt>
                <c:pt idx="7">
                  <c:v>208.7777777777778</c:v>
                </c:pt>
                <c:pt idx="8">
                  <c:v>232.28571428571431</c:v>
                </c:pt>
                <c:pt idx="9">
                  <c:v>242.8</c:v>
                </c:pt>
                <c:pt idx="10">
                  <c:v>242.125</c:v>
                </c:pt>
                <c:pt idx="11">
                  <c:v>235.11111111111109</c:v>
                </c:pt>
                <c:pt idx="12">
                  <c:v>238.5</c:v>
                </c:pt>
                <c:pt idx="13">
                  <c:v>239.857142857143</c:v>
                </c:pt>
                <c:pt idx="14">
                  <c:v>233.875</c:v>
                </c:pt>
                <c:pt idx="15">
                  <c:v>222.375</c:v>
                </c:pt>
                <c:pt idx="16">
                  <c:v>214.44444444444451</c:v>
                </c:pt>
                <c:pt idx="17">
                  <c:v>214.875</c:v>
                </c:pt>
                <c:pt idx="18">
                  <c:v>209.2222222222222</c:v>
                </c:pt>
                <c:pt idx="19">
                  <c:v>201.75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2A4-407A-956A-5DFB5C1EB814}"/>
            </c:ext>
          </c:extLst>
        </c:ser>
        <c:ser>
          <c:idx val="4"/>
          <c:order val="4"/>
          <c:tx>
            <c:strRef>
              <c:f>Prices!$A$16</c:f>
              <c:strCache>
                <c:ptCount val="1"/>
                <c:pt idx="0">
                  <c:v>Crop 2013</c:v>
                </c:pt>
              </c:strCache>
            </c:strRef>
          </c:tx>
          <c:spPr>
            <a:ln w="25400">
              <a:solidFill>
                <a:srgbClr val="339966"/>
              </a:solidFill>
              <a:prstDash val="solid"/>
            </a:ln>
          </c:spPr>
          <c:marker>
            <c:spPr>
              <a:solidFill>
                <a:srgbClr val="39869B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cat>
            <c:strRef>
              <c:f>Prices!$B$1:$U$1</c:f>
              <c:strCache>
                <c:ptCount val="20"/>
                <c:pt idx="0">
                  <c:v>Nov</c:v>
                </c:pt>
                <c:pt idx="1">
                  <c:v>Dec</c:v>
                </c:pt>
                <c:pt idx="2">
                  <c:v>Jan</c:v>
                </c:pt>
                <c:pt idx="3">
                  <c:v>Feb</c:v>
                </c:pt>
                <c:pt idx="4">
                  <c:v>Mar</c:v>
                </c:pt>
                <c:pt idx="5">
                  <c:v>Apr</c:v>
                </c:pt>
                <c:pt idx="6">
                  <c:v>May</c:v>
                </c:pt>
                <c:pt idx="7">
                  <c:v>Jun</c:v>
                </c:pt>
                <c:pt idx="8">
                  <c:v>Jul</c:v>
                </c:pt>
                <c:pt idx="9">
                  <c:v>Aug</c:v>
                </c:pt>
                <c:pt idx="10">
                  <c:v>Sep</c:v>
                </c:pt>
                <c:pt idx="11">
                  <c:v>Oct</c:v>
                </c:pt>
                <c:pt idx="12">
                  <c:v>Nov</c:v>
                </c:pt>
                <c:pt idx="13">
                  <c:v>Dec</c:v>
                </c:pt>
                <c:pt idx="14">
                  <c:v>Jan</c:v>
                </c:pt>
                <c:pt idx="15">
                  <c:v>Feb</c:v>
                </c:pt>
                <c:pt idx="16">
                  <c:v>Mar</c:v>
                </c:pt>
                <c:pt idx="17">
                  <c:v>Apr</c:v>
                </c:pt>
                <c:pt idx="18">
                  <c:v>May</c:v>
                </c:pt>
                <c:pt idx="19">
                  <c:v>Jun</c:v>
                </c:pt>
              </c:strCache>
            </c:strRef>
          </c:cat>
          <c:val>
            <c:numRef>
              <c:f>Prices!$B$16:$U$16</c:f>
              <c:numCache>
                <c:formatCode>0.00</c:formatCode>
                <c:ptCount val="20"/>
                <c:pt idx="0">
                  <c:v>234.875</c:v>
                </c:pt>
                <c:pt idx="1">
                  <c:v>238.42857142857139</c:v>
                </c:pt>
                <c:pt idx="2">
                  <c:v>230</c:v>
                </c:pt>
                <c:pt idx="3">
                  <c:v>225.375</c:v>
                </c:pt>
                <c:pt idx="4">
                  <c:v>222.55555555555549</c:v>
                </c:pt>
                <c:pt idx="5">
                  <c:v>228.375</c:v>
                </c:pt>
                <c:pt idx="6">
                  <c:v>221</c:v>
                </c:pt>
                <c:pt idx="7">
                  <c:v>212.375</c:v>
                </c:pt>
                <c:pt idx="8">
                  <c:v>206.66666666666671</c:v>
                </c:pt>
                <c:pt idx="9">
                  <c:v>195.125</c:v>
                </c:pt>
                <c:pt idx="10">
                  <c:v>190.5</c:v>
                </c:pt>
                <c:pt idx="11">
                  <c:v>189.5</c:v>
                </c:pt>
                <c:pt idx="12">
                  <c:v>188.4</c:v>
                </c:pt>
                <c:pt idx="13">
                  <c:v>184.28571428571431</c:v>
                </c:pt>
                <c:pt idx="14">
                  <c:v>180.888888888889</c:v>
                </c:pt>
                <c:pt idx="15">
                  <c:v>181.857142857143</c:v>
                </c:pt>
                <c:pt idx="16">
                  <c:v>187.25</c:v>
                </c:pt>
                <c:pt idx="17">
                  <c:v>195.2222222222222</c:v>
                </c:pt>
                <c:pt idx="18">
                  <c:v>199.2222222222222</c:v>
                </c:pt>
                <c:pt idx="19">
                  <c:v>190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2A4-407A-956A-5DFB5C1EB814}"/>
            </c:ext>
          </c:extLst>
        </c:ser>
        <c:ser>
          <c:idx val="5"/>
          <c:order val="5"/>
          <c:tx>
            <c:strRef>
              <c:f>Prices!$A$17</c:f>
              <c:strCache>
                <c:ptCount val="1"/>
                <c:pt idx="0">
                  <c:v>Crop 2014</c:v>
                </c:pt>
              </c:strCache>
            </c:strRef>
          </c:tx>
          <c:spPr>
            <a:ln w="25400">
              <a:solidFill>
                <a:srgbClr val="FF6600"/>
              </a:solidFill>
              <a:prstDash val="solid"/>
            </a:ln>
          </c:spPr>
          <c:marker>
            <c:spPr>
              <a:solidFill>
                <a:srgbClr val="C27535"/>
              </a:solidFill>
              <a:ln>
                <a:solidFill>
                  <a:srgbClr val="FF6600"/>
                </a:solidFill>
                <a:prstDash val="solid"/>
              </a:ln>
            </c:spPr>
          </c:marker>
          <c:cat>
            <c:strRef>
              <c:f>Prices!$B$1:$U$1</c:f>
              <c:strCache>
                <c:ptCount val="20"/>
                <c:pt idx="0">
                  <c:v>Nov</c:v>
                </c:pt>
                <c:pt idx="1">
                  <c:v>Dec</c:v>
                </c:pt>
                <c:pt idx="2">
                  <c:v>Jan</c:v>
                </c:pt>
                <c:pt idx="3">
                  <c:v>Feb</c:v>
                </c:pt>
                <c:pt idx="4">
                  <c:v>Mar</c:v>
                </c:pt>
                <c:pt idx="5">
                  <c:v>Apr</c:v>
                </c:pt>
                <c:pt idx="6">
                  <c:v>May</c:v>
                </c:pt>
                <c:pt idx="7">
                  <c:v>Jun</c:v>
                </c:pt>
                <c:pt idx="8">
                  <c:v>Jul</c:v>
                </c:pt>
                <c:pt idx="9">
                  <c:v>Aug</c:v>
                </c:pt>
                <c:pt idx="10">
                  <c:v>Sep</c:v>
                </c:pt>
                <c:pt idx="11">
                  <c:v>Oct</c:v>
                </c:pt>
                <c:pt idx="12">
                  <c:v>Nov</c:v>
                </c:pt>
                <c:pt idx="13">
                  <c:v>Dec</c:v>
                </c:pt>
                <c:pt idx="14">
                  <c:v>Jan</c:v>
                </c:pt>
                <c:pt idx="15">
                  <c:v>Feb</c:v>
                </c:pt>
                <c:pt idx="16">
                  <c:v>Mar</c:v>
                </c:pt>
                <c:pt idx="17">
                  <c:v>Apr</c:v>
                </c:pt>
                <c:pt idx="18">
                  <c:v>May</c:v>
                </c:pt>
                <c:pt idx="19">
                  <c:v>Jun</c:v>
                </c:pt>
              </c:strCache>
            </c:strRef>
          </c:cat>
          <c:val>
            <c:numRef>
              <c:f>Prices!$B$17:$U$17</c:f>
              <c:numCache>
                <c:formatCode>0.00</c:formatCode>
                <c:ptCount val="20"/>
                <c:pt idx="0">
                  <c:v>198.5</c:v>
                </c:pt>
                <c:pt idx="1">
                  <c:v>194.857142857143</c:v>
                </c:pt>
                <c:pt idx="2">
                  <c:v>190.888888888889</c:v>
                </c:pt>
                <c:pt idx="3">
                  <c:v>193.857142857143</c:v>
                </c:pt>
                <c:pt idx="4">
                  <c:v>198.5</c:v>
                </c:pt>
                <c:pt idx="5">
                  <c:v>203.33333333333329</c:v>
                </c:pt>
                <c:pt idx="6">
                  <c:v>209.11111111111109</c:v>
                </c:pt>
                <c:pt idx="7">
                  <c:v>199.375</c:v>
                </c:pt>
                <c:pt idx="8">
                  <c:v>194</c:v>
                </c:pt>
                <c:pt idx="9">
                  <c:v>186.33333333333329</c:v>
                </c:pt>
                <c:pt idx="10">
                  <c:v>181.5</c:v>
                </c:pt>
                <c:pt idx="11">
                  <c:v>179.8</c:v>
                </c:pt>
                <c:pt idx="12">
                  <c:v>198.875</c:v>
                </c:pt>
                <c:pt idx="13">
                  <c:v>203.71428571428569</c:v>
                </c:pt>
                <c:pt idx="14">
                  <c:v>203.11111111111109</c:v>
                </c:pt>
                <c:pt idx="15">
                  <c:v>185.75</c:v>
                </c:pt>
                <c:pt idx="16">
                  <c:v>179.25</c:v>
                </c:pt>
                <c:pt idx="17">
                  <c:v>177.66666666666671</c:v>
                </c:pt>
                <c:pt idx="18">
                  <c:v>174.875</c:v>
                </c:pt>
                <c:pt idx="19">
                  <c:v>176.375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2A4-407A-956A-5DFB5C1EB814}"/>
            </c:ext>
          </c:extLst>
        </c:ser>
        <c:ser>
          <c:idx val="16"/>
          <c:order val="6"/>
          <c:tx>
            <c:strRef>
              <c:f>Prices!$A$18</c:f>
              <c:strCache>
                <c:ptCount val="1"/>
                <c:pt idx="0">
                  <c:v>Crop 2015</c:v>
                </c:pt>
              </c:strCache>
            </c:strRef>
          </c:tx>
          <c:spPr>
            <a:ln w="25400">
              <a:solidFill>
                <a:srgbClr val="008000"/>
              </a:solidFill>
              <a:prstDash val="solid"/>
            </a:ln>
          </c:spPr>
          <c:marker>
            <c:symbol val="triangle"/>
            <c:size val="4"/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cat>
            <c:strRef>
              <c:f>Prices!$B$1:$U$1</c:f>
              <c:strCache>
                <c:ptCount val="20"/>
                <c:pt idx="0">
                  <c:v>Nov</c:v>
                </c:pt>
                <c:pt idx="1">
                  <c:v>Dec</c:v>
                </c:pt>
                <c:pt idx="2">
                  <c:v>Jan</c:v>
                </c:pt>
                <c:pt idx="3">
                  <c:v>Feb</c:v>
                </c:pt>
                <c:pt idx="4">
                  <c:v>Mar</c:v>
                </c:pt>
                <c:pt idx="5">
                  <c:v>Apr</c:v>
                </c:pt>
                <c:pt idx="6">
                  <c:v>May</c:v>
                </c:pt>
                <c:pt idx="7">
                  <c:v>Jun</c:v>
                </c:pt>
                <c:pt idx="8">
                  <c:v>Jul</c:v>
                </c:pt>
                <c:pt idx="9">
                  <c:v>Aug</c:v>
                </c:pt>
                <c:pt idx="10">
                  <c:v>Sep</c:v>
                </c:pt>
                <c:pt idx="11">
                  <c:v>Oct</c:v>
                </c:pt>
                <c:pt idx="12">
                  <c:v>Nov</c:v>
                </c:pt>
                <c:pt idx="13">
                  <c:v>Dec</c:v>
                </c:pt>
                <c:pt idx="14">
                  <c:v>Jan</c:v>
                </c:pt>
                <c:pt idx="15">
                  <c:v>Feb</c:v>
                </c:pt>
                <c:pt idx="16">
                  <c:v>Mar</c:v>
                </c:pt>
                <c:pt idx="17">
                  <c:v>Apr</c:v>
                </c:pt>
                <c:pt idx="18">
                  <c:v>May</c:v>
                </c:pt>
                <c:pt idx="19">
                  <c:v>Jun</c:v>
                </c:pt>
              </c:strCache>
            </c:strRef>
          </c:cat>
          <c:val>
            <c:numRef>
              <c:f>Prices!$B$18:$U$18</c:f>
              <c:numCache>
                <c:formatCode>0.00</c:formatCode>
                <c:ptCount val="20"/>
                <c:pt idx="0">
                  <c:v>202.875</c:v>
                </c:pt>
                <c:pt idx="1">
                  <c:v>207</c:v>
                </c:pt>
                <c:pt idx="2">
                  <c:v>206</c:v>
                </c:pt>
                <c:pt idx="3">
                  <c:v>197.5</c:v>
                </c:pt>
                <c:pt idx="4">
                  <c:v>193.875</c:v>
                </c:pt>
                <c:pt idx="5">
                  <c:v>194.44444444444451</c:v>
                </c:pt>
                <c:pt idx="6">
                  <c:v>194.375</c:v>
                </c:pt>
                <c:pt idx="7">
                  <c:v>196.625</c:v>
                </c:pt>
                <c:pt idx="8">
                  <c:v>208.4</c:v>
                </c:pt>
                <c:pt idx="9">
                  <c:v>193.625</c:v>
                </c:pt>
                <c:pt idx="10">
                  <c:v>184.71428571428569</c:v>
                </c:pt>
                <c:pt idx="11">
                  <c:v>185.888888888889</c:v>
                </c:pt>
                <c:pt idx="12">
                  <c:v>182.875</c:v>
                </c:pt>
                <c:pt idx="13">
                  <c:v>180.125</c:v>
                </c:pt>
                <c:pt idx="14">
                  <c:v>178.125</c:v>
                </c:pt>
                <c:pt idx="15">
                  <c:v>170.75</c:v>
                </c:pt>
                <c:pt idx="16">
                  <c:v>166.75</c:v>
                </c:pt>
                <c:pt idx="17">
                  <c:v>159</c:v>
                </c:pt>
                <c:pt idx="18">
                  <c:v>158.25</c:v>
                </c:pt>
                <c:pt idx="19">
                  <c:v>160.25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2A4-407A-956A-5DFB5C1EB814}"/>
            </c:ext>
          </c:extLst>
        </c:ser>
        <c:ser>
          <c:idx val="17"/>
          <c:order val="7"/>
          <c:tx>
            <c:strRef>
              <c:f>Prices!$A$19</c:f>
              <c:strCache>
                <c:ptCount val="1"/>
                <c:pt idx="0">
                  <c:v>Crop 2016</c:v>
                </c:pt>
              </c:strCache>
            </c:strRef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pPr>
              <a:solidFill>
                <a:srgbClr val="F8AA79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cat>
            <c:strRef>
              <c:f>Prices!$B$1:$U$1</c:f>
              <c:strCache>
                <c:ptCount val="20"/>
                <c:pt idx="0">
                  <c:v>Nov</c:v>
                </c:pt>
                <c:pt idx="1">
                  <c:v>Dec</c:v>
                </c:pt>
                <c:pt idx="2">
                  <c:v>Jan</c:v>
                </c:pt>
                <c:pt idx="3">
                  <c:v>Feb</c:v>
                </c:pt>
                <c:pt idx="4">
                  <c:v>Mar</c:v>
                </c:pt>
                <c:pt idx="5">
                  <c:v>Apr</c:v>
                </c:pt>
                <c:pt idx="6">
                  <c:v>May</c:v>
                </c:pt>
                <c:pt idx="7">
                  <c:v>Jun</c:v>
                </c:pt>
                <c:pt idx="8">
                  <c:v>Jul</c:v>
                </c:pt>
                <c:pt idx="9">
                  <c:v>Aug</c:v>
                </c:pt>
                <c:pt idx="10">
                  <c:v>Sep</c:v>
                </c:pt>
                <c:pt idx="11">
                  <c:v>Oct</c:v>
                </c:pt>
                <c:pt idx="12">
                  <c:v>Nov</c:v>
                </c:pt>
                <c:pt idx="13">
                  <c:v>Dec</c:v>
                </c:pt>
                <c:pt idx="14">
                  <c:v>Jan</c:v>
                </c:pt>
                <c:pt idx="15">
                  <c:v>Feb</c:v>
                </c:pt>
                <c:pt idx="16">
                  <c:v>Mar</c:v>
                </c:pt>
                <c:pt idx="17">
                  <c:v>Apr</c:v>
                </c:pt>
                <c:pt idx="18">
                  <c:v>May</c:v>
                </c:pt>
                <c:pt idx="19">
                  <c:v>Jun</c:v>
                </c:pt>
              </c:strCache>
            </c:strRef>
          </c:cat>
          <c:val>
            <c:numRef>
              <c:f>Prices!$B$19:$U$19</c:f>
              <c:numCache>
                <c:formatCode>0.00</c:formatCode>
                <c:ptCount val="20"/>
                <c:pt idx="0">
                  <c:v>195.625</c:v>
                </c:pt>
                <c:pt idx="1">
                  <c:v>193.5</c:v>
                </c:pt>
                <c:pt idx="2">
                  <c:v>191.5</c:v>
                </c:pt>
                <c:pt idx="3">
                  <c:v>186</c:v>
                </c:pt>
                <c:pt idx="4">
                  <c:v>184.66666666666671</c:v>
                </c:pt>
                <c:pt idx="5">
                  <c:v>181.11111111111109</c:v>
                </c:pt>
                <c:pt idx="6">
                  <c:v>177</c:v>
                </c:pt>
                <c:pt idx="7">
                  <c:v>181.55555555555549</c:v>
                </c:pt>
                <c:pt idx="8">
                  <c:v>185</c:v>
                </c:pt>
                <c:pt idx="9">
                  <c:v>193.11111111111109</c:v>
                </c:pt>
                <c:pt idx="10">
                  <c:v>187.7777777777778</c:v>
                </c:pt>
                <c:pt idx="11">
                  <c:v>183.857142857143</c:v>
                </c:pt>
                <c:pt idx="12">
                  <c:v>188.2222222222222</c:v>
                </c:pt>
                <c:pt idx="13">
                  <c:v>189</c:v>
                </c:pt>
                <c:pt idx="14">
                  <c:v>188.16666666666671</c:v>
                </c:pt>
                <c:pt idx="15">
                  <c:v>185.71428571428569</c:v>
                </c:pt>
                <c:pt idx="16">
                  <c:v>185.4</c:v>
                </c:pt>
                <c:pt idx="17">
                  <c:v>182.25</c:v>
                </c:pt>
                <c:pt idx="18">
                  <c:v>180.7777777777778</c:v>
                </c:pt>
                <c:pt idx="19">
                  <c:v>180.75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2A4-407A-956A-5DFB5C1EB814}"/>
            </c:ext>
          </c:extLst>
        </c:ser>
        <c:ser>
          <c:idx val="18"/>
          <c:order val="8"/>
          <c:tx>
            <c:strRef>
              <c:f>Prices!$A$20</c:f>
              <c:strCache>
                <c:ptCount val="1"/>
                <c:pt idx="0">
                  <c:v>Crop 2017</c:v>
                </c:pt>
              </c:strCache>
            </c:strRef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x"/>
            <c:size val="4"/>
            <c:spPr>
              <a:solidFill>
                <a:srgbClr val="B6C3DC"/>
              </a:solidFill>
              <a:ln>
                <a:solidFill>
                  <a:srgbClr val="99CCFF"/>
                </a:solidFill>
                <a:prstDash val="solid"/>
              </a:ln>
            </c:spPr>
          </c:marker>
          <c:cat>
            <c:strRef>
              <c:f>Prices!$B$1:$U$1</c:f>
              <c:strCache>
                <c:ptCount val="20"/>
                <c:pt idx="0">
                  <c:v>Nov</c:v>
                </c:pt>
                <c:pt idx="1">
                  <c:v>Dec</c:v>
                </c:pt>
                <c:pt idx="2">
                  <c:v>Jan</c:v>
                </c:pt>
                <c:pt idx="3">
                  <c:v>Feb</c:v>
                </c:pt>
                <c:pt idx="4">
                  <c:v>Mar</c:v>
                </c:pt>
                <c:pt idx="5">
                  <c:v>Apr</c:v>
                </c:pt>
                <c:pt idx="6">
                  <c:v>May</c:v>
                </c:pt>
                <c:pt idx="7">
                  <c:v>Jun</c:v>
                </c:pt>
                <c:pt idx="8">
                  <c:v>Jul</c:v>
                </c:pt>
                <c:pt idx="9">
                  <c:v>Aug</c:v>
                </c:pt>
                <c:pt idx="10">
                  <c:v>Sep</c:v>
                </c:pt>
                <c:pt idx="11">
                  <c:v>Oct</c:v>
                </c:pt>
                <c:pt idx="12">
                  <c:v>Nov</c:v>
                </c:pt>
                <c:pt idx="13">
                  <c:v>Dec</c:v>
                </c:pt>
                <c:pt idx="14">
                  <c:v>Jan</c:v>
                </c:pt>
                <c:pt idx="15">
                  <c:v>Feb</c:v>
                </c:pt>
                <c:pt idx="16">
                  <c:v>Mar</c:v>
                </c:pt>
                <c:pt idx="17">
                  <c:v>Apr</c:v>
                </c:pt>
                <c:pt idx="18">
                  <c:v>May</c:v>
                </c:pt>
                <c:pt idx="19">
                  <c:v>Jun</c:v>
                </c:pt>
              </c:strCache>
            </c:strRef>
          </c:cat>
          <c:val>
            <c:numRef>
              <c:f>Prices!$B$20:$U$20</c:f>
              <c:numCache>
                <c:formatCode>0.00</c:formatCode>
                <c:ptCount val="20"/>
                <c:pt idx="0">
                  <c:v>192</c:v>
                </c:pt>
                <c:pt idx="1">
                  <c:v>192.625</c:v>
                </c:pt>
                <c:pt idx="2">
                  <c:v>191.33333333333329</c:v>
                </c:pt>
                <c:pt idx="3">
                  <c:v>187.28571428571431</c:v>
                </c:pt>
                <c:pt idx="4">
                  <c:v>185.1</c:v>
                </c:pt>
                <c:pt idx="5">
                  <c:v>185.125</c:v>
                </c:pt>
                <c:pt idx="6">
                  <c:v>184.44444444444451</c:v>
                </c:pt>
                <c:pt idx="7">
                  <c:v>182.75</c:v>
                </c:pt>
                <c:pt idx="8">
                  <c:v>188.5</c:v>
                </c:pt>
                <c:pt idx="9">
                  <c:v>195.55555555555549</c:v>
                </c:pt>
                <c:pt idx="10">
                  <c:v>192.44444444444451</c:v>
                </c:pt>
                <c:pt idx="11">
                  <c:v>195.625</c:v>
                </c:pt>
                <c:pt idx="12">
                  <c:v>192.11111111111109</c:v>
                </c:pt>
                <c:pt idx="13">
                  <c:v>191.66666666666671</c:v>
                </c:pt>
                <c:pt idx="14">
                  <c:v>190.375</c:v>
                </c:pt>
                <c:pt idx="15">
                  <c:v>189</c:v>
                </c:pt>
                <c:pt idx="16">
                  <c:v>184.11111111111109</c:v>
                </c:pt>
                <c:pt idx="17">
                  <c:v>177.66666666666671</c:v>
                </c:pt>
                <c:pt idx="18">
                  <c:v>172.888888888889</c:v>
                </c:pt>
                <c:pt idx="19">
                  <c:v>177.5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62A4-407A-956A-5DFB5C1EB814}"/>
            </c:ext>
          </c:extLst>
        </c:ser>
        <c:ser>
          <c:idx val="19"/>
          <c:order val="9"/>
          <c:tx>
            <c:strRef>
              <c:f>Prices!$A$21</c:f>
              <c:strCache>
                <c:ptCount val="1"/>
                <c:pt idx="0">
                  <c:v>Crop 2018</c:v>
                </c:pt>
              </c:strCache>
            </c:strRef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diamond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strRef>
              <c:f>Prices!$B$1:$U$1</c:f>
              <c:strCache>
                <c:ptCount val="20"/>
                <c:pt idx="0">
                  <c:v>Nov</c:v>
                </c:pt>
                <c:pt idx="1">
                  <c:v>Dec</c:v>
                </c:pt>
                <c:pt idx="2">
                  <c:v>Jan</c:v>
                </c:pt>
                <c:pt idx="3">
                  <c:v>Feb</c:v>
                </c:pt>
                <c:pt idx="4">
                  <c:v>Mar</c:v>
                </c:pt>
                <c:pt idx="5">
                  <c:v>Apr</c:v>
                </c:pt>
                <c:pt idx="6">
                  <c:v>May</c:v>
                </c:pt>
                <c:pt idx="7">
                  <c:v>Jun</c:v>
                </c:pt>
                <c:pt idx="8">
                  <c:v>Jul</c:v>
                </c:pt>
                <c:pt idx="9">
                  <c:v>Aug</c:v>
                </c:pt>
                <c:pt idx="10">
                  <c:v>Sep</c:v>
                </c:pt>
                <c:pt idx="11">
                  <c:v>Oct</c:v>
                </c:pt>
                <c:pt idx="12">
                  <c:v>Nov</c:v>
                </c:pt>
                <c:pt idx="13">
                  <c:v>Dec</c:v>
                </c:pt>
                <c:pt idx="14">
                  <c:v>Jan</c:v>
                </c:pt>
                <c:pt idx="15">
                  <c:v>Feb</c:v>
                </c:pt>
                <c:pt idx="16">
                  <c:v>Mar</c:v>
                </c:pt>
                <c:pt idx="17">
                  <c:v>Apr</c:v>
                </c:pt>
                <c:pt idx="18">
                  <c:v>May</c:v>
                </c:pt>
                <c:pt idx="19">
                  <c:v>Jun</c:v>
                </c:pt>
              </c:strCache>
            </c:strRef>
          </c:cat>
          <c:val>
            <c:numRef>
              <c:f>Prices!$B$21:$U$21</c:f>
              <c:numCache>
                <c:formatCode>0.00</c:formatCode>
                <c:ptCount val="20"/>
                <c:pt idx="0">
                  <c:v>194.44444444444451</c:v>
                </c:pt>
                <c:pt idx="1">
                  <c:v>191.33333333333329</c:v>
                </c:pt>
                <c:pt idx="2">
                  <c:v>189.625</c:v>
                </c:pt>
                <c:pt idx="3">
                  <c:v>188.375</c:v>
                </c:pt>
                <c:pt idx="4">
                  <c:v>191.55555555555549</c:v>
                </c:pt>
                <c:pt idx="5">
                  <c:v>193</c:v>
                </c:pt>
                <c:pt idx="6">
                  <c:v>190.7777777777778</c:v>
                </c:pt>
                <c:pt idx="7">
                  <c:v>195.11111111111109</c:v>
                </c:pt>
                <c:pt idx="8">
                  <c:v>207.2222222222222</c:v>
                </c:pt>
                <c:pt idx="9">
                  <c:v>230.7</c:v>
                </c:pt>
                <c:pt idx="10">
                  <c:v>229.75</c:v>
                </c:pt>
                <c:pt idx="11">
                  <c:v>225.2222222222222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2A4-407A-956A-5DFB5C1EB8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0089992"/>
        <c:axId val="-2130082136"/>
      </c:lineChart>
      <c:catAx>
        <c:axId val="-21300899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Month</a:t>
                </a:r>
              </a:p>
            </c:rich>
          </c:tx>
          <c:layout>
            <c:manualLayout>
              <c:xMode val="edge"/>
              <c:yMode val="edge"/>
              <c:x val="0.49087354281914303"/>
              <c:y val="0.9633877796657319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1300821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130082136"/>
        <c:scaling>
          <c:orientation val="minMax"/>
          <c:min val="9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Euro/MT</a:t>
                </a:r>
              </a:p>
            </c:rich>
          </c:tx>
          <c:layout>
            <c:manualLayout>
              <c:xMode val="edge"/>
              <c:yMode val="edge"/>
              <c:x val="0"/>
              <c:y val="0.43499410273766298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130089992"/>
        <c:crosses val="autoZero"/>
        <c:crossBetween val="between"/>
        <c:majorUnit val="2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00890207715134"/>
          <c:y val="0.35152838427947602"/>
          <c:w val="7.8635014836795206E-2"/>
          <c:h val="0.25109170305676898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5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8994511962719E-2"/>
          <c:y val="2.8316829475572701E-2"/>
          <c:w val="0.90957701481953002"/>
          <c:h val="0.857660851511589"/>
        </c:manualLayout>
      </c:layout>
      <c:lineChart>
        <c:grouping val="standard"/>
        <c:varyColors val="0"/>
        <c:ser>
          <c:idx val="0"/>
          <c:order val="0"/>
          <c:tx>
            <c:strRef>
              <c:f>Area!$A$3</c:f>
              <c:strCache>
                <c:ptCount val="1"/>
                <c:pt idx="0">
                  <c:v>Canada</c:v>
                </c:pt>
              </c:strCache>
            </c:strRef>
          </c:tx>
          <c:marker>
            <c:symbol val="none"/>
          </c:marker>
          <c:cat>
            <c:numRef>
              <c:f>Area!$B$1:$AC$1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 formatCode="0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cat>
          <c:val>
            <c:numRef>
              <c:f>Area!$B$3:$AC$3</c:f>
              <c:numCache>
                <c:formatCode>General</c:formatCode>
                <c:ptCount val="28"/>
                <c:pt idx="0">
                  <c:v>4529</c:v>
                </c:pt>
                <c:pt idx="1">
                  <c:v>4217</c:v>
                </c:pt>
                <c:pt idx="2">
                  <c:v>3792</c:v>
                </c:pt>
                <c:pt idx="3">
                  <c:v>4159</c:v>
                </c:pt>
                <c:pt idx="4">
                  <c:v>4093</c:v>
                </c:pt>
                <c:pt idx="5">
                  <c:v>4363</c:v>
                </c:pt>
                <c:pt idx="6">
                  <c:v>4888</c:v>
                </c:pt>
                <c:pt idx="7">
                  <c:v>4700</c:v>
                </c:pt>
                <c:pt idx="8">
                  <c:v>4272</c:v>
                </c:pt>
                <c:pt idx="9">
                  <c:v>4069</c:v>
                </c:pt>
                <c:pt idx="10">
                  <c:v>4551</c:v>
                </c:pt>
                <c:pt idx="11">
                  <c:v>4150</c:v>
                </c:pt>
                <c:pt idx="12">
                  <c:v>3348</c:v>
                </c:pt>
                <c:pt idx="13">
                  <c:v>4397</c:v>
                </c:pt>
                <c:pt idx="14">
                  <c:v>3841</c:v>
                </c:pt>
                <c:pt idx="15">
                  <c:v>3634</c:v>
                </c:pt>
                <c:pt idx="16">
                  <c:v>3223</c:v>
                </c:pt>
                <c:pt idx="17">
                  <c:v>3998</c:v>
                </c:pt>
                <c:pt idx="18">
                  <c:v>3504</c:v>
                </c:pt>
                <c:pt idx="19">
                  <c:v>2922</c:v>
                </c:pt>
                <c:pt idx="20">
                  <c:v>2394</c:v>
                </c:pt>
                <c:pt idx="21">
                  <c:v>2402</c:v>
                </c:pt>
                <c:pt idx="22" formatCode="#,##0">
                  <c:v>2751</c:v>
                </c:pt>
                <c:pt idx="23" formatCode="#,##0">
                  <c:v>2652</c:v>
                </c:pt>
                <c:pt idx="24" formatCode="#,##0">
                  <c:v>2136</c:v>
                </c:pt>
                <c:pt idx="25" formatCode="#,##0">
                  <c:v>2354</c:v>
                </c:pt>
                <c:pt idx="26" formatCode="#,##0">
                  <c:v>2220</c:v>
                </c:pt>
                <c:pt idx="27" formatCode="#,##0">
                  <c:v>2100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6E-4CBC-9CC6-467AC533FE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44884456"/>
        <c:axId val="-2144889096"/>
      </c:lineChart>
      <c:catAx>
        <c:axId val="-2144884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44889096"/>
        <c:crosses val="autoZero"/>
        <c:auto val="1"/>
        <c:lblAlgn val="ctr"/>
        <c:lblOffset val="100"/>
        <c:noMultiLvlLbl val="0"/>
      </c:catAx>
      <c:valAx>
        <c:axId val="-2144889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44884456"/>
        <c:crosses val="autoZero"/>
        <c:crossBetween val="between"/>
        <c:dispUnits>
          <c:builtInUnit val="thousands"/>
        </c:dispUnits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821607123164495E-2"/>
          <c:y val="1.2314152457031101E-2"/>
          <c:w val="0.77087390915353704"/>
          <c:h val="0.91205395715802495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Production!$A$22</c:f>
              <c:strCache>
                <c:ptCount val="1"/>
                <c:pt idx="0">
                  <c:v>North America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Production!$B$21:$P$21</c:f>
              <c:numCache>
                <c:formatCode>General</c:formatCode>
                <c:ptCount val="1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 formatCode="0">
                  <c:v>2017</c:v>
                </c:pt>
                <c:pt idx="14" formatCode="0">
                  <c:v>2018</c:v>
                </c:pt>
              </c:numCache>
            </c:numRef>
          </c:cat>
          <c:val>
            <c:numRef>
              <c:f>Production!$B$21:$P$21</c:f>
              <c:numCache>
                <c:formatCode>General</c:formatCode>
                <c:ptCount val="1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 formatCode="0">
                  <c:v>2017</c:v>
                </c:pt>
                <c:pt idx="14" formatCode="0">
                  <c:v>2018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5D-4918-9AAF-21DC92F4276C}"/>
            </c:ext>
          </c:extLst>
        </c:ser>
        <c:ser>
          <c:idx val="4"/>
          <c:order val="1"/>
          <c:tx>
            <c:strRef>
              <c:f>Production!$A$23</c:f>
              <c:strCache>
                <c:ptCount val="1"/>
                <c:pt idx="0">
                  <c:v>South America</c:v>
                </c:pt>
              </c:strCache>
            </c:strRef>
          </c:tx>
          <c:spPr>
            <a:solidFill>
              <a:srgbClr val="0080FF"/>
            </a:solidFill>
          </c:spPr>
          <c:invertIfNegative val="0"/>
          <c:cat>
            <c:numRef>
              <c:f>Production!$B$21:$P$21</c:f>
              <c:numCache>
                <c:formatCode>General</c:formatCode>
                <c:ptCount val="1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 formatCode="0">
                  <c:v>2017</c:v>
                </c:pt>
                <c:pt idx="14" formatCode="0">
                  <c:v>2018</c:v>
                </c:pt>
              </c:numCache>
            </c:numRef>
          </c:cat>
          <c:val>
            <c:numRef>
              <c:f>Production!$B$23:$P$23</c:f>
              <c:numCache>
                <c:formatCode>#,##0</c:formatCode>
                <c:ptCount val="15"/>
                <c:pt idx="0">
                  <c:v>2763.2000000000112</c:v>
                </c:pt>
                <c:pt idx="1">
                  <c:v>2526.5999999999972</c:v>
                </c:pt>
                <c:pt idx="2">
                  <c:v>3099.199999999998</c:v>
                </c:pt>
                <c:pt idx="3">
                  <c:v>3480.0000000000009</c:v>
                </c:pt>
                <c:pt idx="4">
                  <c:v>3570.0000000000082</c:v>
                </c:pt>
                <c:pt idx="5">
                  <c:v>3472.0000000000032</c:v>
                </c:pt>
                <c:pt idx="6">
                  <c:v>4781.8000000000056</c:v>
                </c:pt>
                <c:pt idx="7">
                  <c:v>6377.5999999999976</c:v>
                </c:pt>
                <c:pt idx="8">
                  <c:v>5859</c:v>
                </c:pt>
                <c:pt idx="9">
                  <c:v>5743</c:v>
                </c:pt>
                <c:pt idx="10">
                  <c:v>3794</c:v>
                </c:pt>
                <c:pt idx="11">
                  <c:v>5924</c:v>
                </c:pt>
                <c:pt idx="12">
                  <c:v>4714</c:v>
                </c:pt>
                <c:pt idx="13">
                  <c:v>4831</c:v>
                </c:pt>
                <c:pt idx="14">
                  <c:v>5395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5D-4918-9AAF-21DC92F4276C}"/>
            </c:ext>
          </c:extLst>
        </c:ser>
        <c:ser>
          <c:idx val="3"/>
          <c:order val="2"/>
          <c:tx>
            <c:strRef>
              <c:f>Production!$A$24</c:f>
              <c:strCache>
                <c:ptCount val="1"/>
                <c:pt idx="0">
                  <c:v>European Union</c:v>
                </c:pt>
              </c:strCache>
            </c:strRef>
          </c:tx>
          <c:spPr>
            <a:solidFill>
              <a:srgbClr val="000090"/>
            </a:solidFill>
          </c:spPr>
          <c:invertIfNegative val="0"/>
          <c:cat>
            <c:numRef>
              <c:f>Production!$B$21:$P$21</c:f>
              <c:numCache>
                <c:formatCode>General</c:formatCode>
                <c:ptCount val="1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 formatCode="0">
                  <c:v>2017</c:v>
                </c:pt>
                <c:pt idx="14" formatCode="0">
                  <c:v>2018</c:v>
                </c:pt>
              </c:numCache>
            </c:numRef>
          </c:cat>
          <c:val>
            <c:numRef>
              <c:f>Production!$B$24:$P$24</c:f>
              <c:numCache>
                <c:formatCode>#,##0</c:formatCode>
                <c:ptCount val="15"/>
                <c:pt idx="0">
                  <c:v>64085</c:v>
                </c:pt>
                <c:pt idx="1">
                  <c:v>54752</c:v>
                </c:pt>
                <c:pt idx="2">
                  <c:v>56220</c:v>
                </c:pt>
                <c:pt idx="3">
                  <c:v>57545</c:v>
                </c:pt>
                <c:pt idx="4">
                  <c:v>65759</c:v>
                </c:pt>
                <c:pt idx="5">
                  <c:v>62393</c:v>
                </c:pt>
                <c:pt idx="6">
                  <c:v>53691</c:v>
                </c:pt>
                <c:pt idx="7">
                  <c:v>52026</c:v>
                </c:pt>
                <c:pt idx="8">
                  <c:v>54875</c:v>
                </c:pt>
                <c:pt idx="9">
                  <c:v>59674</c:v>
                </c:pt>
                <c:pt idx="10">
                  <c:v>60609</c:v>
                </c:pt>
                <c:pt idx="11">
                  <c:v>62095</c:v>
                </c:pt>
                <c:pt idx="12">
                  <c:v>59978</c:v>
                </c:pt>
                <c:pt idx="13">
                  <c:v>59064</c:v>
                </c:pt>
                <c:pt idx="14">
                  <c:v>57250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5D-4918-9AAF-21DC92F4276C}"/>
            </c:ext>
          </c:extLst>
        </c:ser>
        <c:ser>
          <c:idx val="0"/>
          <c:order val="3"/>
          <c:tx>
            <c:strRef>
              <c:f>Production!$A$26</c:f>
              <c:strCache>
                <c:ptCount val="1"/>
                <c:pt idx="0">
                  <c:v>Other Europe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numRef>
              <c:f>Production!$B$21:$P$21</c:f>
              <c:numCache>
                <c:formatCode>General</c:formatCode>
                <c:ptCount val="1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 formatCode="0">
                  <c:v>2017</c:v>
                </c:pt>
                <c:pt idx="14" formatCode="0">
                  <c:v>2018</c:v>
                </c:pt>
              </c:numCache>
            </c:numRef>
          </c:cat>
          <c:val>
            <c:numRef>
              <c:f>Production!$B$26:$P$26</c:f>
              <c:numCache>
                <c:formatCode>#,##0</c:formatCode>
                <c:ptCount val="15"/>
                <c:pt idx="0">
                  <c:v>10215.800000000019</c:v>
                </c:pt>
                <c:pt idx="1">
                  <c:v>10189.899999999991</c:v>
                </c:pt>
                <c:pt idx="2">
                  <c:v>10153.799999999999</c:v>
                </c:pt>
                <c:pt idx="3">
                  <c:v>8820.0000000000018</c:v>
                </c:pt>
                <c:pt idx="4">
                  <c:v>7890.0000000000118</c:v>
                </c:pt>
                <c:pt idx="5">
                  <c:v>9674.0000000000036</c:v>
                </c:pt>
                <c:pt idx="6">
                  <c:v>8647.7000000000098</c:v>
                </c:pt>
                <c:pt idx="7">
                  <c:v>9816.3999999999905</c:v>
                </c:pt>
                <c:pt idx="8">
                  <c:v>1188</c:v>
                </c:pt>
                <c:pt idx="9">
                  <c:v>1228</c:v>
                </c:pt>
                <c:pt idx="10">
                  <c:v>1241</c:v>
                </c:pt>
                <c:pt idx="11">
                  <c:v>1258</c:v>
                </c:pt>
                <c:pt idx="12">
                  <c:v>1388</c:v>
                </c:pt>
                <c:pt idx="13">
                  <c:v>1284</c:v>
                </c:pt>
                <c:pt idx="14">
                  <c:v>1337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5D-4918-9AAF-21DC92F4276C}"/>
            </c:ext>
          </c:extLst>
        </c:ser>
        <c:ser>
          <c:idx val="9"/>
          <c:order val="4"/>
          <c:tx>
            <c:strRef>
              <c:f>Production!$A$30</c:f>
              <c:strCache>
                <c:ptCount val="1"/>
                <c:pt idx="0">
                  <c:v>Oceania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numRef>
              <c:f>Production!$B$21:$P$21</c:f>
              <c:numCache>
                <c:formatCode>General</c:formatCode>
                <c:ptCount val="1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 formatCode="0">
                  <c:v>2017</c:v>
                </c:pt>
                <c:pt idx="14" formatCode="0">
                  <c:v>2018</c:v>
                </c:pt>
              </c:numCache>
            </c:numRef>
          </c:cat>
          <c:val>
            <c:numRef>
              <c:f>Production!$B$30:$P$30</c:f>
              <c:numCache>
                <c:formatCode>#,##0</c:formatCode>
                <c:ptCount val="15"/>
                <c:pt idx="0">
                  <c:v>7740</c:v>
                </c:pt>
                <c:pt idx="1">
                  <c:v>9483</c:v>
                </c:pt>
                <c:pt idx="2">
                  <c:v>4257</c:v>
                </c:pt>
                <c:pt idx="3">
                  <c:v>7160</c:v>
                </c:pt>
                <c:pt idx="4">
                  <c:v>7996</c:v>
                </c:pt>
                <c:pt idx="5">
                  <c:v>7865</c:v>
                </c:pt>
                <c:pt idx="6">
                  <c:v>7995</c:v>
                </c:pt>
                <c:pt idx="7">
                  <c:v>8221</c:v>
                </c:pt>
                <c:pt idx="8">
                  <c:v>7911</c:v>
                </c:pt>
                <c:pt idx="9">
                  <c:v>9580</c:v>
                </c:pt>
                <c:pt idx="10">
                  <c:v>9052</c:v>
                </c:pt>
                <c:pt idx="11">
                  <c:v>9430</c:v>
                </c:pt>
                <c:pt idx="12">
                  <c:v>13870</c:v>
                </c:pt>
                <c:pt idx="13">
                  <c:v>9196</c:v>
                </c:pt>
                <c:pt idx="14">
                  <c:v>8180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35D-4918-9AAF-21DC92F427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57192200"/>
        <c:axId val="-2140933544"/>
        <c:axId val="0"/>
      </c:bar3DChart>
      <c:catAx>
        <c:axId val="2057192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40933544"/>
        <c:crosses val="autoZero"/>
        <c:auto val="1"/>
        <c:lblAlgn val="ctr"/>
        <c:lblOffset val="100"/>
        <c:noMultiLvlLbl val="0"/>
      </c:catAx>
      <c:valAx>
        <c:axId val="-2140933544"/>
        <c:scaling>
          <c:orientation val="minMax"/>
        </c:scaling>
        <c:delete val="0"/>
        <c:axPos val="l"/>
        <c:majorGridlines>
          <c:spPr>
            <a:ln w="25400"/>
          </c:spPr>
        </c:majorGridlines>
        <c:numFmt formatCode="0" sourceLinked="0"/>
        <c:majorTickMark val="out"/>
        <c:minorTickMark val="in"/>
        <c:tickLblPos val="nextTo"/>
        <c:crossAx val="2057192200"/>
        <c:crosses val="autoZero"/>
        <c:crossBetween val="between"/>
        <c:dispUnits>
          <c:builtInUnit val="thousands"/>
        </c:dispUnits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464073874639695E-2"/>
          <c:y val="2.2403552485694599E-2"/>
          <c:w val="0.91743619371831597"/>
          <c:h val="0.82938924865788799"/>
        </c:manualLayout>
      </c:layout>
      <c:bar3DChart>
        <c:barDir val="col"/>
        <c:grouping val="stacked"/>
        <c:varyColors val="0"/>
        <c:ser>
          <c:idx val="2"/>
          <c:order val="0"/>
          <c:tx>
            <c:strRef>
              <c:f>'Ending Stocks'!$A$15</c:f>
              <c:strCache>
                <c:ptCount val="1"/>
                <c:pt idx="0">
                  <c:v>North America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'Ending Stocks'!$G$14:$T$14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2013/14</c:v>
                </c:pt>
                <c:pt idx="9">
                  <c:v>2014/15</c:v>
                </c:pt>
                <c:pt idx="10">
                  <c:v>2015/16</c:v>
                </c:pt>
                <c:pt idx="11">
                  <c:v>2016/17</c:v>
                </c:pt>
                <c:pt idx="12">
                  <c:v>2017/18</c:v>
                </c:pt>
                <c:pt idx="13">
                  <c:v>2018/19</c:v>
                </c:pt>
              </c:strCache>
            </c:strRef>
          </c:cat>
          <c:val>
            <c:numRef>
              <c:f>'Ending Stocks'!$G$15:$T$15</c:f>
              <c:numCache>
                <c:formatCode>#,##0</c:formatCode>
                <c:ptCount val="14"/>
                <c:pt idx="0">
                  <c:v>5796</c:v>
                </c:pt>
                <c:pt idx="1">
                  <c:v>3208</c:v>
                </c:pt>
                <c:pt idx="2">
                  <c:v>3281</c:v>
                </c:pt>
                <c:pt idx="3">
                  <c:v>5228</c:v>
                </c:pt>
                <c:pt idx="4">
                  <c:v>5214</c:v>
                </c:pt>
                <c:pt idx="5">
                  <c:v>3647</c:v>
                </c:pt>
                <c:pt idx="6">
                  <c:v>2621</c:v>
                </c:pt>
                <c:pt idx="7">
                  <c:v>3014</c:v>
                </c:pt>
                <c:pt idx="8">
                  <c:v>3974</c:v>
                </c:pt>
                <c:pt idx="9">
                  <c:v>3326</c:v>
                </c:pt>
                <c:pt idx="10">
                  <c:v>4052</c:v>
                </c:pt>
                <c:pt idx="11">
                  <c:v>4851</c:v>
                </c:pt>
                <c:pt idx="12">
                  <c:v>3721</c:v>
                </c:pt>
                <c:pt idx="13">
                  <c:v>3430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9D-4FF9-846A-BA19C16BDCDB}"/>
            </c:ext>
          </c:extLst>
        </c:ser>
        <c:ser>
          <c:idx val="0"/>
          <c:order val="1"/>
          <c:tx>
            <c:strRef>
              <c:f>'Ending Stocks'!$A$16</c:f>
              <c:strCache>
                <c:ptCount val="1"/>
                <c:pt idx="0">
                  <c:v>South America</c:v>
                </c:pt>
              </c:strCache>
            </c:strRef>
          </c:tx>
          <c:spPr>
            <a:solidFill>
              <a:srgbClr val="0070C0"/>
            </a:solidFill>
            <a:ln w="28575">
              <a:noFill/>
            </a:ln>
          </c:spPr>
          <c:invertIfNegative val="0"/>
          <c:cat>
            <c:strRef>
              <c:f>'Ending Stocks'!$G$14:$T$14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2013/14</c:v>
                </c:pt>
                <c:pt idx="9">
                  <c:v>2014/15</c:v>
                </c:pt>
                <c:pt idx="10">
                  <c:v>2015/16</c:v>
                </c:pt>
                <c:pt idx="11">
                  <c:v>2016/17</c:v>
                </c:pt>
                <c:pt idx="12">
                  <c:v>2017/18</c:v>
                </c:pt>
                <c:pt idx="13">
                  <c:v>2018/19</c:v>
                </c:pt>
              </c:strCache>
            </c:strRef>
          </c:cat>
          <c:val>
            <c:numRef>
              <c:f>'Ending Stocks'!$G$16:$T$16</c:f>
              <c:numCache>
                <c:formatCode>General</c:formatCode>
                <c:ptCount val="14"/>
                <c:pt idx="0">
                  <c:v>518</c:v>
                </c:pt>
                <c:pt idx="1">
                  <c:v>526</c:v>
                </c:pt>
                <c:pt idx="2">
                  <c:v>399</c:v>
                </c:pt>
                <c:pt idx="3">
                  <c:v>741</c:v>
                </c:pt>
                <c:pt idx="4">
                  <c:v>614</c:v>
                </c:pt>
                <c:pt idx="5">
                  <c:v>812</c:v>
                </c:pt>
                <c:pt idx="6">
                  <c:v>544</c:v>
                </c:pt>
                <c:pt idx="7">
                  <c:v>657</c:v>
                </c:pt>
                <c:pt idx="8">
                  <c:v>822</c:v>
                </c:pt>
                <c:pt idx="9">
                  <c:v>742</c:v>
                </c:pt>
                <c:pt idx="10" formatCode="#,##0">
                  <c:v>1040</c:v>
                </c:pt>
                <c:pt idx="11">
                  <c:v>838</c:v>
                </c:pt>
                <c:pt idx="12">
                  <c:v>748</c:v>
                </c:pt>
                <c:pt idx="13">
                  <c:v>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9D-4FF9-846A-BA19C16BDCDB}"/>
            </c:ext>
          </c:extLst>
        </c:ser>
        <c:ser>
          <c:idx val="5"/>
          <c:order val="2"/>
          <c:tx>
            <c:strRef>
              <c:f>'Ending Stocks'!$A$17</c:f>
              <c:strCache>
                <c:ptCount val="1"/>
                <c:pt idx="0">
                  <c:v>European Union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strRef>
              <c:f>'Ending Stocks'!$G$14:$T$14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2013/14</c:v>
                </c:pt>
                <c:pt idx="9">
                  <c:v>2014/15</c:v>
                </c:pt>
                <c:pt idx="10">
                  <c:v>2015/16</c:v>
                </c:pt>
                <c:pt idx="11">
                  <c:v>2016/17</c:v>
                </c:pt>
                <c:pt idx="12">
                  <c:v>2017/18</c:v>
                </c:pt>
                <c:pt idx="13">
                  <c:v>2018/19</c:v>
                </c:pt>
              </c:strCache>
            </c:strRef>
          </c:cat>
          <c:val>
            <c:numRef>
              <c:f>'Ending Stocks'!$G$17:$T$17</c:f>
              <c:numCache>
                <c:formatCode>#,##0</c:formatCode>
                <c:ptCount val="14"/>
                <c:pt idx="0">
                  <c:v>8500</c:v>
                </c:pt>
                <c:pt idx="1">
                  <c:v>5838</c:v>
                </c:pt>
                <c:pt idx="2">
                  <c:v>5730</c:v>
                </c:pt>
                <c:pt idx="3">
                  <c:v>10951</c:v>
                </c:pt>
                <c:pt idx="4">
                  <c:v>15552</c:v>
                </c:pt>
                <c:pt idx="5">
                  <c:v>7938</c:v>
                </c:pt>
                <c:pt idx="6">
                  <c:v>6069</c:v>
                </c:pt>
                <c:pt idx="7">
                  <c:v>5044</c:v>
                </c:pt>
                <c:pt idx="8">
                  <c:v>5621</c:v>
                </c:pt>
                <c:pt idx="9">
                  <c:v>5834</c:v>
                </c:pt>
                <c:pt idx="10">
                  <c:v>6060</c:v>
                </c:pt>
                <c:pt idx="11">
                  <c:v>5621</c:v>
                </c:pt>
                <c:pt idx="12">
                  <c:v>5036</c:v>
                </c:pt>
                <c:pt idx="13">
                  <c:v>5086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9D-4FF9-846A-BA19C16BDCDB}"/>
            </c:ext>
          </c:extLst>
        </c:ser>
        <c:ser>
          <c:idx val="1"/>
          <c:order val="3"/>
          <c:tx>
            <c:strRef>
              <c:f>'Ending Stocks'!$A$19</c:f>
              <c:strCache>
                <c:ptCount val="1"/>
                <c:pt idx="0">
                  <c:v>Other Europe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'Ending Stocks'!$G$14:$T$14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2013/14</c:v>
                </c:pt>
                <c:pt idx="9">
                  <c:v>2014/15</c:v>
                </c:pt>
                <c:pt idx="10">
                  <c:v>2015/16</c:v>
                </c:pt>
                <c:pt idx="11">
                  <c:v>2016/17</c:v>
                </c:pt>
                <c:pt idx="12">
                  <c:v>2017/18</c:v>
                </c:pt>
                <c:pt idx="13">
                  <c:v>2018/19</c:v>
                </c:pt>
              </c:strCache>
            </c:strRef>
          </c:cat>
          <c:val>
            <c:numRef>
              <c:f>'Ending Stocks'!$G$19:$T$19</c:f>
              <c:numCache>
                <c:formatCode>General</c:formatCode>
                <c:ptCount val="14"/>
                <c:pt idx="0">
                  <c:v>254</c:v>
                </c:pt>
                <c:pt idx="1">
                  <c:v>264</c:v>
                </c:pt>
                <c:pt idx="2">
                  <c:v>228</c:v>
                </c:pt>
                <c:pt idx="3">
                  <c:v>245</c:v>
                </c:pt>
                <c:pt idx="4">
                  <c:v>187</c:v>
                </c:pt>
                <c:pt idx="5">
                  <c:v>164</c:v>
                </c:pt>
                <c:pt idx="6">
                  <c:v>163</c:v>
                </c:pt>
                <c:pt idx="7">
                  <c:v>212</c:v>
                </c:pt>
                <c:pt idx="8">
                  <c:v>237</c:v>
                </c:pt>
                <c:pt idx="9">
                  <c:v>160</c:v>
                </c:pt>
                <c:pt idx="10">
                  <c:v>79</c:v>
                </c:pt>
                <c:pt idx="11">
                  <c:v>107</c:v>
                </c:pt>
                <c:pt idx="12">
                  <c:v>79</c:v>
                </c:pt>
                <c:pt idx="13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F9D-4FF9-846A-BA19C16BDCDB}"/>
            </c:ext>
          </c:extLst>
        </c:ser>
        <c:ser>
          <c:idx val="7"/>
          <c:order val="4"/>
          <c:tx>
            <c:strRef>
              <c:f>'Ending Stocks'!$A$23</c:f>
              <c:strCache>
                <c:ptCount val="1"/>
                <c:pt idx="0">
                  <c:v>Oceania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'Ending Stocks'!$G$14:$T$14</c:f>
              <c:strCache>
                <c:ptCount val="14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2013/14</c:v>
                </c:pt>
                <c:pt idx="9">
                  <c:v>2014/15</c:v>
                </c:pt>
                <c:pt idx="10">
                  <c:v>2015/16</c:v>
                </c:pt>
                <c:pt idx="11">
                  <c:v>2016/17</c:v>
                </c:pt>
                <c:pt idx="12">
                  <c:v>2017/18</c:v>
                </c:pt>
                <c:pt idx="13">
                  <c:v>2018/19</c:v>
                </c:pt>
              </c:strCache>
            </c:strRef>
          </c:cat>
          <c:val>
            <c:numRef>
              <c:f>'Ending Stocks'!$G$23:$T$23</c:f>
              <c:numCache>
                <c:formatCode>#,##0</c:formatCode>
                <c:ptCount val="14"/>
                <c:pt idx="0">
                  <c:v>2629</c:v>
                </c:pt>
                <c:pt idx="1">
                  <c:v>1015</c:v>
                </c:pt>
                <c:pt idx="2">
                  <c:v>1702</c:v>
                </c:pt>
                <c:pt idx="3">
                  <c:v>2473</c:v>
                </c:pt>
                <c:pt idx="4">
                  <c:v>1934</c:v>
                </c:pt>
                <c:pt idx="5">
                  <c:v>1040</c:v>
                </c:pt>
                <c:pt idx="6" formatCode="General">
                  <c:v>575</c:v>
                </c:pt>
                <c:pt idx="7" formatCode="General">
                  <c:v>588</c:v>
                </c:pt>
                <c:pt idx="8" formatCode="General">
                  <c:v>747</c:v>
                </c:pt>
                <c:pt idx="9">
                  <c:v>1173</c:v>
                </c:pt>
                <c:pt idx="10">
                  <c:v>1115</c:v>
                </c:pt>
                <c:pt idx="11">
                  <c:v>1942</c:v>
                </c:pt>
                <c:pt idx="12">
                  <c:v>1218</c:v>
                </c:pt>
                <c:pt idx="13" formatCode="General">
                  <c:v>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F9D-4FF9-846A-BA19C16BDC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30810632"/>
        <c:axId val="2131376536"/>
        <c:axId val="0"/>
      </c:bar3DChart>
      <c:catAx>
        <c:axId val="2130810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31376536"/>
        <c:crosses val="autoZero"/>
        <c:auto val="1"/>
        <c:lblAlgn val="ctr"/>
        <c:lblOffset val="100"/>
        <c:noMultiLvlLbl val="0"/>
      </c:catAx>
      <c:valAx>
        <c:axId val="2131376536"/>
        <c:scaling>
          <c:orientation val="minMax"/>
        </c:scaling>
        <c:delete val="0"/>
        <c:axPos val="l"/>
        <c:majorGridlines>
          <c:spPr>
            <a:ln w="25400"/>
          </c:spPr>
        </c:majorGridlines>
        <c:numFmt formatCode="0" sourceLinked="0"/>
        <c:majorTickMark val="out"/>
        <c:minorTickMark val="none"/>
        <c:tickLblPos val="nextTo"/>
        <c:crossAx val="2130810632"/>
        <c:crosses val="autoZero"/>
        <c:crossBetween val="between"/>
        <c:dispUnits>
          <c:builtInUnit val="thousands"/>
        </c:dispUnits>
      </c:valAx>
    </c:plotArea>
    <c:legend>
      <c:legendPos val="b"/>
      <c:overlay val="0"/>
    </c:legend>
    <c:plotVisOnly val="1"/>
    <c:dispBlanksAs val="zero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464073874639695E-2"/>
          <c:y val="2.2403552485694599E-2"/>
          <c:w val="0.91743619371831597"/>
          <c:h val="0.8334387423994269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'Ending Stocks'!$A$15</c:f>
              <c:strCache>
                <c:ptCount val="1"/>
                <c:pt idx="0">
                  <c:v>North America</c:v>
                </c:pt>
              </c:strCache>
            </c:strRef>
          </c:tx>
          <c:spPr>
            <a:solidFill>
              <a:srgbClr val="FF0000"/>
            </a:solidFill>
            <a:ln w="28575">
              <a:noFill/>
            </a:ln>
          </c:spPr>
          <c:invertIfNegative val="0"/>
          <c:cat>
            <c:strRef>
              <c:f>'Ending Stocks'!$B$14:$T$14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</c:strCache>
            </c:strRef>
          </c:cat>
          <c:val>
            <c:numRef>
              <c:f>'Ending Stocks'!$B$15:$T$15</c:f>
              <c:numCache>
                <c:formatCode>#,##0</c:formatCode>
                <c:ptCount val="19"/>
                <c:pt idx="0">
                  <c:v>4917</c:v>
                </c:pt>
                <c:pt idx="1">
                  <c:v>3980</c:v>
                </c:pt>
                <c:pt idx="2">
                  <c:v>3027</c:v>
                </c:pt>
                <c:pt idx="3">
                  <c:v>4923</c:v>
                </c:pt>
                <c:pt idx="4">
                  <c:v>6472</c:v>
                </c:pt>
                <c:pt idx="5">
                  <c:v>5796</c:v>
                </c:pt>
                <c:pt idx="6">
                  <c:v>3208</c:v>
                </c:pt>
                <c:pt idx="7">
                  <c:v>3281</c:v>
                </c:pt>
                <c:pt idx="8">
                  <c:v>5228</c:v>
                </c:pt>
                <c:pt idx="9">
                  <c:v>5214</c:v>
                </c:pt>
                <c:pt idx="10">
                  <c:v>3647</c:v>
                </c:pt>
                <c:pt idx="11">
                  <c:v>2621</c:v>
                </c:pt>
                <c:pt idx="12">
                  <c:v>3014</c:v>
                </c:pt>
                <c:pt idx="13">
                  <c:v>3974</c:v>
                </c:pt>
                <c:pt idx="14">
                  <c:v>3326</c:v>
                </c:pt>
                <c:pt idx="15">
                  <c:v>4052</c:v>
                </c:pt>
                <c:pt idx="16">
                  <c:v>4851</c:v>
                </c:pt>
                <c:pt idx="17">
                  <c:v>3721</c:v>
                </c:pt>
                <c:pt idx="18">
                  <c:v>3430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17-413E-B44B-04DAF900B45F}"/>
            </c:ext>
          </c:extLst>
        </c:ser>
        <c:ser>
          <c:idx val="5"/>
          <c:order val="1"/>
          <c:tx>
            <c:strRef>
              <c:f>'Ending Stocks'!$A$16</c:f>
              <c:strCache>
                <c:ptCount val="1"/>
                <c:pt idx="0">
                  <c:v>South America</c:v>
                </c:pt>
              </c:strCache>
            </c:strRef>
          </c:tx>
          <c:spPr>
            <a:solidFill>
              <a:srgbClr val="0080FF"/>
            </a:solidFill>
          </c:spPr>
          <c:invertIfNegative val="0"/>
          <c:cat>
            <c:strRef>
              <c:f>'Ending Stocks'!$B$14:$T$14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</c:strCache>
            </c:strRef>
          </c:cat>
          <c:val>
            <c:numRef>
              <c:f>'Ending Stocks'!$B$16:$T$16</c:f>
              <c:numCache>
                <c:formatCode>General</c:formatCode>
                <c:ptCount val="19"/>
                <c:pt idx="0">
                  <c:v>485</c:v>
                </c:pt>
                <c:pt idx="1">
                  <c:v>509</c:v>
                </c:pt>
                <c:pt idx="2">
                  <c:v>606</c:v>
                </c:pt>
                <c:pt idx="3">
                  <c:v>779</c:v>
                </c:pt>
                <c:pt idx="4">
                  <c:v>683</c:v>
                </c:pt>
                <c:pt idx="5">
                  <c:v>518</c:v>
                </c:pt>
                <c:pt idx="6">
                  <c:v>526</c:v>
                </c:pt>
                <c:pt idx="7">
                  <c:v>399</c:v>
                </c:pt>
                <c:pt idx="8">
                  <c:v>741</c:v>
                </c:pt>
                <c:pt idx="9">
                  <c:v>614</c:v>
                </c:pt>
                <c:pt idx="10">
                  <c:v>812</c:v>
                </c:pt>
                <c:pt idx="11">
                  <c:v>544</c:v>
                </c:pt>
                <c:pt idx="12">
                  <c:v>657</c:v>
                </c:pt>
                <c:pt idx="13">
                  <c:v>822</c:v>
                </c:pt>
                <c:pt idx="14">
                  <c:v>742</c:v>
                </c:pt>
                <c:pt idx="15" formatCode="#,##0">
                  <c:v>1040</c:v>
                </c:pt>
                <c:pt idx="16">
                  <c:v>838</c:v>
                </c:pt>
                <c:pt idx="17">
                  <c:v>748</c:v>
                </c:pt>
                <c:pt idx="18">
                  <c:v>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17-413E-B44B-04DAF900B45F}"/>
            </c:ext>
          </c:extLst>
        </c:ser>
        <c:ser>
          <c:idx val="8"/>
          <c:order val="2"/>
          <c:tx>
            <c:strRef>
              <c:f>'Ending Stocks'!$A$17</c:f>
              <c:strCache>
                <c:ptCount val="1"/>
                <c:pt idx="0">
                  <c:v>European Union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'Ending Stocks'!$B$14:$T$14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</c:strCache>
            </c:strRef>
          </c:cat>
          <c:val>
            <c:numRef>
              <c:f>'Ending Stocks'!$B$17:$T$17</c:f>
              <c:numCache>
                <c:formatCode>#,##0</c:formatCode>
                <c:ptCount val="19"/>
                <c:pt idx="0">
                  <c:v>9018</c:v>
                </c:pt>
                <c:pt idx="1">
                  <c:v>10000</c:v>
                </c:pt>
                <c:pt idx="2">
                  <c:v>8647</c:v>
                </c:pt>
                <c:pt idx="3">
                  <c:v>4475</c:v>
                </c:pt>
                <c:pt idx="4">
                  <c:v>11040</c:v>
                </c:pt>
                <c:pt idx="5">
                  <c:v>8500</c:v>
                </c:pt>
                <c:pt idx="6">
                  <c:v>5838</c:v>
                </c:pt>
                <c:pt idx="7">
                  <c:v>5730</c:v>
                </c:pt>
                <c:pt idx="8">
                  <c:v>10951</c:v>
                </c:pt>
                <c:pt idx="9">
                  <c:v>15552</c:v>
                </c:pt>
                <c:pt idx="10">
                  <c:v>7938</c:v>
                </c:pt>
                <c:pt idx="11">
                  <c:v>6069</c:v>
                </c:pt>
                <c:pt idx="12">
                  <c:v>5044</c:v>
                </c:pt>
                <c:pt idx="13">
                  <c:v>5621</c:v>
                </c:pt>
                <c:pt idx="14">
                  <c:v>5834</c:v>
                </c:pt>
                <c:pt idx="15">
                  <c:v>6060</c:v>
                </c:pt>
                <c:pt idx="16">
                  <c:v>5621</c:v>
                </c:pt>
                <c:pt idx="17">
                  <c:v>5036</c:v>
                </c:pt>
                <c:pt idx="18">
                  <c:v>5086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17-413E-B44B-04DAF900B45F}"/>
            </c:ext>
          </c:extLst>
        </c:ser>
        <c:ser>
          <c:idx val="1"/>
          <c:order val="3"/>
          <c:tx>
            <c:strRef>
              <c:f>'Ending Stocks'!$A$18</c:f>
              <c:strCache>
                <c:ptCount val="1"/>
                <c:pt idx="0">
                  <c:v>FSU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'Ending Stocks'!$B$14:$T$14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</c:strCache>
            </c:strRef>
          </c:cat>
          <c:val>
            <c:numRef>
              <c:f>'Ending Stocks'!$B$18:$T$18</c:f>
              <c:numCache>
                <c:formatCode>#,##0</c:formatCode>
                <c:ptCount val="19"/>
                <c:pt idx="0">
                  <c:v>3457</c:v>
                </c:pt>
                <c:pt idx="1">
                  <c:v>7323</c:v>
                </c:pt>
                <c:pt idx="2">
                  <c:v>7807</c:v>
                </c:pt>
                <c:pt idx="3">
                  <c:v>4061</c:v>
                </c:pt>
                <c:pt idx="4">
                  <c:v>4199</c:v>
                </c:pt>
                <c:pt idx="5">
                  <c:v>2514</c:v>
                </c:pt>
                <c:pt idx="6">
                  <c:v>2939</c:v>
                </c:pt>
                <c:pt idx="7">
                  <c:v>2640</c:v>
                </c:pt>
                <c:pt idx="8">
                  <c:v>6429</c:v>
                </c:pt>
                <c:pt idx="9">
                  <c:v>4402</c:v>
                </c:pt>
                <c:pt idx="10">
                  <c:v>3002</c:v>
                </c:pt>
                <c:pt idx="11">
                  <c:v>2639</c:v>
                </c:pt>
                <c:pt idx="12">
                  <c:v>3333</c:v>
                </c:pt>
                <c:pt idx="13">
                  <c:v>3670</c:v>
                </c:pt>
                <c:pt idx="14">
                  <c:v>3752</c:v>
                </c:pt>
                <c:pt idx="15">
                  <c:v>2966</c:v>
                </c:pt>
                <c:pt idx="16">
                  <c:v>3058</c:v>
                </c:pt>
                <c:pt idx="17">
                  <c:v>2557</c:v>
                </c:pt>
                <c:pt idx="18">
                  <c:v>2062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17-413E-B44B-04DAF900B45F}"/>
            </c:ext>
          </c:extLst>
        </c:ser>
        <c:ser>
          <c:idx val="3"/>
          <c:order val="4"/>
          <c:tx>
            <c:strRef>
              <c:f>'Ending Stocks'!$A$19</c:f>
              <c:strCache>
                <c:ptCount val="1"/>
                <c:pt idx="0">
                  <c:v>Other Europe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cat>
            <c:strRef>
              <c:f>'Ending Stocks'!$B$14:$T$14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</c:strCache>
            </c:strRef>
          </c:cat>
          <c:val>
            <c:numRef>
              <c:f>'Ending Stocks'!$B$19:$T$19</c:f>
              <c:numCache>
                <c:formatCode>General</c:formatCode>
                <c:ptCount val="19"/>
                <c:pt idx="0">
                  <c:v>308</c:v>
                </c:pt>
                <c:pt idx="1">
                  <c:v>297</c:v>
                </c:pt>
                <c:pt idx="2">
                  <c:v>237</c:v>
                </c:pt>
                <c:pt idx="3">
                  <c:v>226</c:v>
                </c:pt>
                <c:pt idx="4">
                  <c:v>266</c:v>
                </c:pt>
                <c:pt idx="5">
                  <c:v>254</c:v>
                </c:pt>
                <c:pt idx="6">
                  <c:v>264</c:v>
                </c:pt>
                <c:pt idx="7">
                  <c:v>228</c:v>
                </c:pt>
                <c:pt idx="8">
                  <c:v>245</c:v>
                </c:pt>
                <c:pt idx="9">
                  <c:v>187</c:v>
                </c:pt>
                <c:pt idx="10">
                  <c:v>164</c:v>
                </c:pt>
                <c:pt idx="11">
                  <c:v>163</c:v>
                </c:pt>
                <c:pt idx="12">
                  <c:v>212</c:v>
                </c:pt>
                <c:pt idx="13">
                  <c:v>237</c:v>
                </c:pt>
                <c:pt idx="14">
                  <c:v>160</c:v>
                </c:pt>
                <c:pt idx="15">
                  <c:v>79</c:v>
                </c:pt>
                <c:pt idx="16">
                  <c:v>107</c:v>
                </c:pt>
                <c:pt idx="17">
                  <c:v>79</c:v>
                </c:pt>
                <c:pt idx="18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17-413E-B44B-04DAF900B45F}"/>
            </c:ext>
          </c:extLst>
        </c:ser>
        <c:ser>
          <c:idx val="4"/>
          <c:order val="5"/>
          <c:tx>
            <c:strRef>
              <c:f>'Ending Stocks'!$A$20</c:f>
              <c:strCache>
                <c:ptCount val="1"/>
                <c:pt idx="0">
                  <c:v>Middle East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'Ending Stocks'!$B$14:$T$14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</c:strCache>
            </c:strRef>
          </c:cat>
          <c:val>
            <c:numRef>
              <c:f>'Ending Stocks'!$B$20:$T$20</c:f>
              <c:numCache>
                <c:formatCode>#,##0</c:formatCode>
                <c:ptCount val="19"/>
                <c:pt idx="0">
                  <c:v>2070</c:v>
                </c:pt>
                <c:pt idx="1">
                  <c:v>3163</c:v>
                </c:pt>
                <c:pt idx="2">
                  <c:v>3905</c:v>
                </c:pt>
                <c:pt idx="3">
                  <c:v>4280</c:v>
                </c:pt>
                <c:pt idx="4">
                  <c:v>4882</c:v>
                </c:pt>
                <c:pt idx="5">
                  <c:v>5345</c:v>
                </c:pt>
                <c:pt idx="6">
                  <c:v>4942</c:v>
                </c:pt>
                <c:pt idx="7">
                  <c:v>4618</c:v>
                </c:pt>
                <c:pt idx="8">
                  <c:v>4547</c:v>
                </c:pt>
                <c:pt idx="9">
                  <c:v>4877</c:v>
                </c:pt>
                <c:pt idx="10">
                  <c:v>4155</c:v>
                </c:pt>
                <c:pt idx="11">
                  <c:v>5940</c:v>
                </c:pt>
                <c:pt idx="12">
                  <c:v>5733</c:v>
                </c:pt>
                <c:pt idx="13">
                  <c:v>5781</c:v>
                </c:pt>
                <c:pt idx="14">
                  <c:v>5508</c:v>
                </c:pt>
                <c:pt idx="15">
                  <c:v>6757</c:v>
                </c:pt>
                <c:pt idx="16">
                  <c:v>3856</c:v>
                </c:pt>
                <c:pt idx="17">
                  <c:v>3633</c:v>
                </c:pt>
                <c:pt idx="18">
                  <c:v>2782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D17-413E-B44B-04DAF900B45F}"/>
            </c:ext>
          </c:extLst>
        </c:ser>
        <c:ser>
          <c:idx val="6"/>
          <c:order val="6"/>
          <c:tx>
            <c:strRef>
              <c:f>'Ending Stocks'!$A$21</c:f>
              <c:strCache>
                <c:ptCount val="1"/>
                <c:pt idx="0">
                  <c:v>Africa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'Ending Stocks'!$B$14:$T$14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</c:strCache>
            </c:strRef>
          </c:cat>
          <c:val>
            <c:numRef>
              <c:f>'Ending Stocks'!$B$21:$T$21</c:f>
              <c:numCache>
                <c:formatCode>#,##0</c:formatCode>
                <c:ptCount val="19"/>
                <c:pt idx="0">
                  <c:v>302</c:v>
                </c:pt>
                <c:pt idx="1">
                  <c:v>862</c:v>
                </c:pt>
                <c:pt idx="2">
                  <c:v>806</c:v>
                </c:pt>
                <c:pt idx="3">
                  <c:v>1807</c:v>
                </c:pt>
                <c:pt idx="4">
                  <c:v>2713</c:v>
                </c:pt>
                <c:pt idx="5">
                  <c:v>1548</c:v>
                </c:pt>
                <c:pt idx="6">
                  <c:v>1793</c:v>
                </c:pt>
                <c:pt idx="7">
                  <c:v>1026</c:v>
                </c:pt>
                <c:pt idx="8">
                  <c:v>710</c:v>
                </c:pt>
                <c:pt idx="9">
                  <c:v>3052</c:v>
                </c:pt>
                <c:pt idx="10">
                  <c:v>2672</c:v>
                </c:pt>
                <c:pt idx="11">
                  <c:v>2698</c:v>
                </c:pt>
                <c:pt idx="12">
                  <c:v>2130</c:v>
                </c:pt>
                <c:pt idx="13">
                  <c:v>2842</c:v>
                </c:pt>
                <c:pt idx="14">
                  <c:v>2530</c:v>
                </c:pt>
                <c:pt idx="15">
                  <c:v>3186</c:v>
                </c:pt>
                <c:pt idx="16">
                  <c:v>3963</c:v>
                </c:pt>
                <c:pt idx="17" formatCode="General">
                  <c:v>3712</c:v>
                </c:pt>
                <c:pt idx="18" formatCode="General">
                  <c:v>2866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D17-413E-B44B-04DAF900B45F}"/>
            </c:ext>
          </c:extLst>
        </c:ser>
        <c:ser>
          <c:idx val="7"/>
          <c:order val="7"/>
          <c:tx>
            <c:strRef>
              <c:f>'Ending Stocks'!$A$22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'Ending Stocks'!$B$14:$T$14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</c:strCache>
            </c:strRef>
          </c:cat>
          <c:val>
            <c:numRef>
              <c:f>'Ending Stocks'!$B$22:$T$22</c:f>
              <c:numCache>
                <c:formatCode>#,##0</c:formatCode>
                <c:ptCount val="19"/>
                <c:pt idx="0">
                  <c:v>996</c:v>
                </c:pt>
                <c:pt idx="1">
                  <c:v>1226</c:v>
                </c:pt>
                <c:pt idx="2">
                  <c:v>1512</c:v>
                </c:pt>
                <c:pt idx="3">
                  <c:v>994</c:v>
                </c:pt>
                <c:pt idx="4">
                  <c:v>973</c:v>
                </c:pt>
                <c:pt idx="5">
                  <c:v>1180</c:v>
                </c:pt>
                <c:pt idx="6">
                  <c:v>959</c:v>
                </c:pt>
                <c:pt idx="7">
                  <c:v>891</c:v>
                </c:pt>
                <c:pt idx="8">
                  <c:v>1017</c:v>
                </c:pt>
                <c:pt idx="9">
                  <c:v>1333</c:v>
                </c:pt>
                <c:pt idx="10">
                  <c:v>875</c:v>
                </c:pt>
                <c:pt idx="11">
                  <c:v>1241</c:v>
                </c:pt>
                <c:pt idx="12">
                  <c:v>873</c:v>
                </c:pt>
                <c:pt idx="13">
                  <c:v>1285</c:v>
                </c:pt>
                <c:pt idx="14">
                  <c:v>1349</c:v>
                </c:pt>
                <c:pt idx="15">
                  <c:v>1178</c:v>
                </c:pt>
                <c:pt idx="16">
                  <c:v>1164</c:v>
                </c:pt>
                <c:pt idx="17">
                  <c:v>816</c:v>
                </c:pt>
                <c:pt idx="18" formatCode="General">
                  <c:v>950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D17-413E-B44B-04DAF900B45F}"/>
            </c:ext>
          </c:extLst>
        </c:ser>
        <c:ser>
          <c:idx val="9"/>
          <c:order val="8"/>
          <c:tx>
            <c:strRef>
              <c:f>'Ending Stocks'!$A$23</c:f>
              <c:strCache>
                <c:ptCount val="1"/>
                <c:pt idx="0">
                  <c:v>Oceania</c:v>
                </c:pt>
              </c:strCache>
            </c:strRef>
          </c:tx>
          <c:invertIfNegative val="0"/>
          <c:cat>
            <c:strRef>
              <c:f>'Ending Stocks'!$B$14:$T$14</c:f>
              <c:strCach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</c:strCache>
            </c:strRef>
          </c:cat>
          <c:val>
            <c:numRef>
              <c:f>'Ending Stocks'!$B$23:$T$23</c:f>
              <c:numCache>
                <c:formatCode>#,##0</c:formatCode>
                <c:ptCount val="19"/>
                <c:pt idx="0">
                  <c:v>1021</c:v>
                </c:pt>
                <c:pt idx="1">
                  <c:v>1819</c:v>
                </c:pt>
                <c:pt idx="2">
                  <c:v>1017</c:v>
                </c:pt>
                <c:pt idx="3">
                  <c:v>1932</c:v>
                </c:pt>
                <c:pt idx="4">
                  <c:v>1911</c:v>
                </c:pt>
                <c:pt idx="5">
                  <c:v>2629</c:v>
                </c:pt>
                <c:pt idx="6">
                  <c:v>1015</c:v>
                </c:pt>
                <c:pt idx="7">
                  <c:v>1702</c:v>
                </c:pt>
                <c:pt idx="8">
                  <c:v>2473</c:v>
                </c:pt>
                <c:pt idx="9">
                  <c:v>1934</c:v>
                </c:pt>
                <c:pt idx="10">
                  <c:v>1040</c:v>
                </c:pt>
                <c:pt idx="11" formatCode="General">
                  <c:v>575</c:v>
                </c:pt>
                <c:pt idx="12" formatCode="General">
                  <c:v>588</c:v>
                </c:pt>
                <c:pt idx="13" formatCode="General">
                  <c:v>747</c:v>
                </c:pt>
                <c:pt idx="14">
                  <c:v>1173</c:v>
                </c:pt>
                <c:pt idx="15">
                  <c:v>1115</c:v>
                </c:pt>
                <c:pt idx="16">
                  <c:v>1942</c:v>
                </c:pt>
                <c:pt idx="17">
                  <c:v>1218</c:v>
                </c:pt>
                <c:pt idx="18" formatCode="General">
                  <c:v>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D17-413E-B44B-04DAF900B4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45894280"/>
        <c:axId val="-2145903624"/>
        <c:axId val="0"/>
      </c:bar3DChart>
      <c:catAx>
        <c:axId val="-2145894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45903624"/>
        <c:crosses val="autoZero"/>
        <c:auto val="1"/>
        <c:lblAlgn val="ctr"/>
        <c:lblOffset val="100"/>
        <c:noMultiLvlLbl val="0"/>
      </c:catAx>
      <c:valAx>
        <c:axId val="-2145903624"/>
        <c:scaling>
          <c:orientation val="minMax"/>
        </c:scaling>
        <c:delete val="0"/>
        <c:axPos val="l"/>
        <c:majorGridlines>
          <c:spPr>
            <a:ln w="25400"/>
          </c:spPr>
        </c:majorGridlines>
        <c:numFmt formatCode="0" sourceLinked="0"/>
        <c:majorTickMark val="out"/>
        <c:minorTickMark val="none"/>
        <c:tickLblPos val="nextTo"/>
        <c:crossAx val="-2145894280"/>
        <c:crosses val="autoZero"/>
        <c:crossBetween val="between"/>
        <c:dispUnits>
          <c:builtInUnit val="thousands"/>
        </c:dispUnits>
      </c:valAx>
    </c:plotArea>
    <c:legend>
      <c:legendPos val="b"/>
      <c:overlay val="0"/>
    </c:legend>
    <c:plotVisOnly val="1"/>
    <c:dispBlanksAs val="zero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0.01122</cdr:x>
      <cdr:y>0.26828</cdr:y>
    </cdr:from>
    <cdr:to>
      <cdr:x>0.05564</cdr:x>
      <cdr:y>0.62899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6251" y="1383842"/>
          <a:ext cx="381008" cy="18605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vert270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Millions of Hectares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0.00597</cdr:x>
      <cdr:y>0.39693</cdr:y>
    </cdr:from>
    <cdr:to>
      <cdr:x>0.04259</cdr:x>
      <cdr:y>0.60052</cdr:y>
    </cdr:to>
    <cdr:sp macro="" textlink="">
      <cdr:nvSpPr>
        <cdr:cNvPr id="3" name="TextBox 2"/>
        <cdr:cNvSpPr txBox="1"/>
      </cdr:nvSpPr>
      <cdr:spPr>
        <a:xfrm xmlns:a="http://schemas.openxmlformats.org/drawingml/2006/main" rot="16200000">
          <a:off x="-430176" y="2980080"/>
          <a:ext cx="1281338" cy="3174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CA" sz="1600"/>
            <a:t>Million MT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0.00654</cdr:x>
      <cdr:y>0.41979</cdr:y>
    </cdr:from>
    <cdr:to>
      <cdr:x>0.04316</cdr:x>
      <cdr:y>0.62338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425224" y="3123974"/>
          <a:ext cx="1281338" cy="3174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CA" sz="1600"/>
            <a:t>Million MT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0.00654</cdr:x>
      <cdr:y>0.41979</cdr:y>
    </cdr:from>
    <cdr:to>
      <cdr:x>0.04316</cdr:x>
      <cdr:y>0.62338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425224" y="3123974"/>
          <a:ext cx="1281338" cy="3174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CA" sz="1600"/>
            <a:t>Million MT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A4B01-FFAB-4DF4-A1DE-3456ADF965ED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3C2A3-67C2-4055-9153-234E5343CA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3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5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74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87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20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B07994-2CC0-4DBD-B0C5-864C53FBF01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07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13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184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87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621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18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6D299B-4E3C-4FA6-B9FE-4DC7B3EDA7A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654" y="4341521"/>
            <a:ext cx="5490692" cy="4114587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987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A0D079-578B-4CB9-B9DE-F281F46FEBD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  <a:ea typeface="ＭＳ Ｐゴシック" charset="-128"/>
              </a:rPr>
              <a:t>\</a:t>
            </a:r>
          </a:p>
          <a:p>
            <a:pPr eaLnBrk="1" hangingPunct="1"/>
            <a:endParaRPr lang="en-US" dirty="0">
              <a:latin typeface="Arial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919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32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97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388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704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411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85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210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13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CA3337-B998-42CA-8E0E-F3B30F18C98D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ea typeface="ＭＳ Ｐゴシック" charset="-128"/>
              <a:cs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862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622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79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DE6DCD-E219-462B-A958-5FC5FC2A9952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0419" name="Rectangle 7"/>
          <p:cNvSpPr txBox="1">
            <a:spLocks noGrp="1" noChangeArrowheads="1"/>
          </p:cNvSpPr>
          <p:nvPr/>
        </p:nvSpPr>
        <p:spPr bwMode="auto">
          <a:xfrm>
            <a:off x="3884259" y="8685878"/>
            <a:ext cx="2972209" cy="45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14225"/>
            <a:fld id="{0C9D2AED-BE71-48C5-8148-3020049D3420}" type="slidenum">
              <a:rPr lang="en-US" sz="1200">
                <a:latin typeface="Calibri" pitchFamily="34" charset="0"/>
              </a:rPr>
              <a:pPr algn="r" defTabSz="914225"/>
              <a:t>40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07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01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96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28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65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23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3C2A3-67C2-4055-9153-234E5343CAD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1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B294-6EEA-7B47-9C06-0BB741DEBEC1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3283-7764-6F4D-8CF8-D06AE99B98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6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B294-6EEA-7B47-9C06-0BB741DEBEC1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3283-7764-6F4D-8CF8-D06AE99B98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1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B294-6EEA-7B47-9C06-0BB741DEBEC1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3283-7764-6F4D-8CF8-D06AE99B98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04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88C36-A097-4C2E-82EA-1B0CA5AA9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796C1-1C31-4BB1-89A1-9B5563E5F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B294-6EEA-7B47-9C06-0BB741DEBEC1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3283-7764-6F4D-8CF8-D06AE99B98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42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B294-6EEA-7B47-9C06-0BB741DEBEC1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3283-7764-6F4D-8CF8-D06AE99B98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17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B294-6EEA-7B47-9C06-0BB741DEBEC1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3283-7764-6F4D-8CF8-D06AE99B98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3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B294-6EEA-7B47-9C06-0BB741DEBEC1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3283-7764-6F4D-8CF8-D06AE99B98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B294-6EEA-7B47-9C06-0BB741DEBEC1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3283-7764-6F4D-8CF8-D06AE99B98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7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B294-6EEA-7B47-9C06-0BB741DEBEC1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3283-7764-6F4D-8CF8-D06AE99B98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02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B294-6EEA-7B47-9C06-0BB741DEBEC1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3283-7764-6F4D-8CF8-D06AE99B98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4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4B294-6EEA-7B47-9C06-0BB741DEBEC1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93283-7764-6F4D-8CF8-D06AE99B98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86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PAGESTEMPLATE_150MIDDLE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52"/>
            <a:ext cx="9144000" cy="6096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54265" y="201680"/>
            <a:ext cx="6869544" cy="579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85456"/>
            <a:ext cx="8229600" cy="4740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4B294-6EEA-7B47-9C06-0BB741DEBEC1}" type="datetimeFigureOut">
              <a:rPr lang="en-US" smtClean="0"/>
              <a:pPr/>
              <a:t>2/12/2019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93283-7764-6F4D-8CF8-D06AE99B98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9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BACKGROUND_CB_2014CORPORAT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827622" y="6059099"/>
            <a:ext cx="3912521" cy="739368"/>
          </a:xfrm>
        </p:spPr>
        <p:txBody>
          <a:bodyPr>
            <a:norm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Barley Crop Report 2018</a:t>
            </a:r>
          </a:p>
        </p:txBody>
      </p:sp>
    </p:spTree>
    <p:extLst>
      <p:ext uri="{BB962C8B-B14F-4D97-AF65-F5344CB8AC3E}">
        <p14:creationId xmlns:p14="http://schemas.microsoft.com/office/powerpoint/2010/main" val="3452289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6058" y="2435224"/>
            <a:ext cx="2387645" cy="285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86765" y="2435227"/>
            <a:ext cx="2333957" cy="285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66574" y="2435227"/>
            <a:ext cx="2287776" cy="285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6200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rgbClr val="FFFFFF"/>
                </a:solidFill>
                <a:ea typeface="ＭＳ Ｐゴシック" charset="-128"/>
              </a:rPr>
              <a:t>2018 European Growing Conditions</a:t>
            </a:r>
          </a:p>
        </p:txBody>
      </p:sp>
      <p:sp>
        <p:nvSpPr>
          <p:cNvPr id="15366" name="Text Box 21"/>
          <p:cNvSpPr txBox="1">
            <a:spLocks noChangeArrowheads="1"/>
          </p:cNvSpPr>
          <p:nvPr/>
        </p:nvSpPr>
        <p:spPr bwMode="auto">
          <a:xfrm>
            <a:off x="295275" y="1477963"/>
            <a:ext cx="1762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July</a:t>
            </a:r>
          </a:p>
        </p:txBody>
      </p:sp>
      <p:sp>
        <p:nvSpPr>
          <p:cNvPr id="15367" name="TextBox 5"/>
          <p:cNvSpPr txBox="1">
            <a:spLocks noChangeArrowheads="1"/>
          </p:cNvSpPr>
          <p:nvPr/>
        </p:nvSpPr>
        <p:spPr bwMode="auto">
          <a:xfrm>
            <a:off x="1117600" y="2065338"/>
            <a:ext cx="954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Rainfall</a:t>
            </a:r>
          </a:p>
        </p:txBody>
      </p:sp>
      <p:sp>
        <p:nvSpPr>
          <p:cNvPr id="15368" name="TextBox 6"/>
          <p:cNvSpPr txBox="1">
            <a:spLocks noChangeArrowheads="1"/>
          </p:cNvSpPr>
          <p:nvPr/>
        </p:nvSpPr>
        <p:spPr bwMode="auto">
          <a:xfrm>
            <a:off x="3868738" y="2065338"/>
            <a:ext cx="1519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Soil Moisture</a:t>
            </a:r>
          </a:p>
        </p:txBody>
      </p:sp>
      <p:sp>
        <p:nvSpPr>
          <p:cNvPr id="15369" name="TextBox 7"/>
          <p:cNvSpPr txBox="1">
            <a:spLocks noChangeArrowheads="1"/>
          </p:cNvSpPr>
          <p:nvPr/>
        </p:nvSpPr>
        <p:spPr bwMode="auto">
          <a:xfrm>
            <a:off x="6366574" y="2065338"/>
            <a:ext cx="2519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Soil Moisture Anomaly</a:t>
            </a:r>
          </a:p>
        </p:txBody>
      </p:sp>
      <p:pic>
        <p:nvPicPr>
          <p:cNvPr id="15370" name="Picture 8" descr="Rain Scal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1938" y="5422900"/>
            <a:ext cx="26162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2" descr="soilmoisture_anomaly copy2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2978" y="5397500"/>
            <a:ext cx="2354968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72" name="Picture 13" descr="soilmoisture copy2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9300" y="5427663"/>
            <a:ext cx="2435212" cy="431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5373" name="TextBox 14"/>
          <p:cNvSpPr txBox="1">
            <a:spLocks noChangeArrowheads="1"/>
          </p:cNvSpPr>
          <p:nvPr/>
        </p:nvSpPr>
        <p:spPr bwMode="auto">
          <a:xfrm>
            <a:off x="312738" y="5816600"/>
            <a:ext cx="519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5374" name="TextBox 20"/>
          <p:cNvSpPr txBox="1">
            <a:spLocks noChangeArrowheads="1"/>
          </p:cNvSpPr>
          <p:nvPr/>
        </p:nvSpPr>
        <p:spPr bwMode="auto">
          <a:xfrm>
            <a:off x="6197600" y="5816600"/>
            <a:ext cx="517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5375" name="TextBox 21"/>
          <p:cNvSpPr txBox="1">
            <a:spLocks noChangeArrowheads="1"/>
          </p:cNvSpPr>
          <p:nvPr/>
        </p:nvSpPr>
        <p:spPr bwMode="auto">
          <a:xfrm>
            <a:off x="3335338" y="5816600"/>
            <a:ext cx="519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5376" name="TextBox 15"/>
          <p:cNvSpPr txBox="1">
            <a:spLocks noChangeArrowheads="1"/>
          </p:cNvSpPr>
          <p:nvPr/>
        </p:nvSpPr>
        <p:spPr bwMode="auto">
          <a:xfrm>
            <a:off x="2252663" y="5816600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  <p:sp>
        <p:nvSpPr>
          <p:cNvPr id="15377" name="TextBox 23"/>
          <p:cNvSpPr txBox="1">
            <a:spLocks noChangeArrowheads="1"/>
          </p:cNvSpPr>
          <p:nvPr/>
        </p:nvSpPr>
        <p:spPr bwMode="auto">
          <a:xfrm>
            <a:off x="5359400" y="5816600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  <p:sp>
        <p:nvSpPr>
          <p:cNvPr id="15378" name="TextBox 24"/>
          <p:cNvSpPr txBox="1">
            <a:spLocks noChangeArrowheads="1"/>
          </p:cNvSpPr>
          <p:nvPr/>
        </p:nvSpPr>
        <p:spPr bwMode="auto">
          <a:xfrm>
            <a:off x="8204200" y="5816600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22080" y="2465860"/>
            <a:ext cx="2299840" cy="2789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2485" y="2465860"/>
            <a:ext cx="2403367" cy="2789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43648" y="2465860"/>
            <a:ext cx="2233737" cy="2789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6200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rgbClr val="FFFFFF"/>
                </a:solidFill>
                <a:ea typeface="ＭＳ Ｐゴシック" charset="-128"/>
              </a:rPr>
              <a:t>2018 European Growing Conditions</a:t>
            </a:r>
          </a:p>
        </p:txBody>
      </p:sp>
      <p:sp>
        <p:nvSpPr>
          <p:cNvPr id="16390" name="Text Box 21"/>
          <p:cNvSpPr txBox="1">
            <a:spLocks noChangeArrowheads="1"/>
          </p:cNvSpPr>
          <p:nvPr/>
        </p:nvSpPr>
        <p:spPr bwMode="auto">
          <a:xfrm>
            <a:off x="295275" y="1477963"/>
            <a:ext cx="1762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August</a:t>
            </a:r>
          </a:p>
        </p:txBody>
      </p:sp>
      <p:sp>
        <p:nvSpPr>
          <p:cNvPr id="16391" name="TextBox 5"/>
          <p:cNvSpPr txBox="1">
            <a:spLocks noChangeArrowheads="1"/>
          </p:cNvSpPr>
          <p:nvPr/>
        </p:nvSpPr>
        <p:spPr bwMode="auto">
          <a:xfrm>
            <a:off x="350837" y="2065338"/>
            <a:ext cx="2468511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Rainfall</a:t>
            </a:r>
          </a:p>
        </p:txBody>
      </p:sp>
      <p:sp>
        <p:nvSpPr>
          <p:cNvPr id="16392" name="TextBox 6"/>
          <p:cNvSpPr txBox="1">
            <a:spLocks noChangeArrowheads="1"/>
          </p:cNvSpPr>
          <p:nvPr/>
        </p:nvSpPr>
        <p:spPr bwMode="auto">
          <a:xfrm>
            <a:off x="3401775" y="2065338"/>
            <a:ext cx="2340449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Soil Moisture</a:t>
            </a:r>
          </a:p>
        </p:txBody>
      </p:sp>
      <p:sp>
        <p:nvSpPr>
          <p:cNvPr id="16393" name="TextBox 7"/>
          <p:cNvSpPr txBox="1">
            <a:spLocks noChangeArrowheads="1"/>
          </p:cNvSpPr>
          <p:nvPr/>
        </p:nvSpPr>
        <p:spPr bwMode="auto">
          <a:xfrm>
            <a:off x="6265863" y="2065338"/>
            <a:ext cx="2519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Soil Moisture Anomaly</a:t>
            </a:r>
          </a:p>
        </p:txBody>
      </p:sp>
      <p:pic>
        <p:nvPicPr>
          <p:cNvPr id="16394" name="Picture 8" descr="Rain Scal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1938" y="5422900"/>
            <a:ext cx="2557411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2" descr="soilmoisture_anomaly copy2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42006" y="5397500"/>
            <a:ext cx="2333740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6396" name="Picture 13" descr="soilmoisture copy2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01774" y="5427663"/>
            <a:ext cx="2340451" cy="431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6397" name="TextBox 14"/>
          <p:cNvSpPr txBox="1">
            <a:spLocks noChangeArrowheads="1"/>
          </p:cNvSpPr>
          <p:nvPr/>
        </p:nvSpPr>
        <p:spPr bwMode="auto">
          <a:xfrm>
            <a:off x="312738" y="5816600"/>
            <a:ext cx="519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6398" name="TextBox 20"/>
          <p:cNvSpPr txBox="1">
            <a:spLocks noChangeArrowheads="1"/>
          </p:cNvSpPr>
          <p:nvPr/>
        </p:nvSpPr>
        <p:spPr bwMode="auto">
          <a:xfrm>
            <a:off x="6197600" y="5816600"/>
            <a:ext cx="517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6399" name="TextBox 21"/>
          <p:cNvSpPr txBox="1">
            <a:spLocks noChangeArrowheads="1"/>
          </p:cNvSpPr>
          <p:nvPr/>
        </p:nvSpPr>
        <p:spPr bwMode="auto">
          <a:xfrm>
            <a:off x="3335338" y="5816600"/>
            <a:ext cx="519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6400" name="TextBox 15"/>
          <p:cNvSpPr txBox="1">
            <a:spLocks noChangeArrowheads="1"/>
          </p:cNvSpPr>
          <p:nvPr/>
        </p:nvSpPr>
        <p:spPr bwMode="auto">
          <a:xfrm>
            <a:off x="2252663" y="5816600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  <p:sp>
        <p:nvSpPr>
          <p:cNvPr id="16401" name="TextBox 23"/>
          <p:cNvSpPr txBox="1">
            <a:spLocks noChangeArrowheads="1"/>
          </p:cNvSpPr>
          <p:nvPr/>
        </p:nvSpPr>
        <p:spPr bwMode="auto">
          <a:xfrm>
            <a:off x="5359400" y="5816600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  <p:sp>
        <p:nvSpPr>
          <p:cNvPr id="16402" name="TextBox 24"/>
          <p:cNvSpPr txBox="1">
            <a:spLocks noChangeArrowheads="1"/>
          </p:cNvSpPr>
          <p:nvPr/>
        </p:nvSpPr>
        <p:spPr bwMode="auto">
          <a:xfrm>
            <a:off x="8204200" y="5816600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68281" y="2537196"/>
            <a:ext cx="2169338" cy="277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0465" y="2537196"/>
            <a:ext cx="2393121" cy="277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34956" y="2537196"/>
            <a:ext cx="2232659" cy="277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xfrm>
            <a:off x="1536700" y="0"/>
            <a:ext cx="76073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rgbClr val="FFFFFF"/>
                </a:solidFill>
                <a:ea typeface="ＭＳ Ｐゴシック" charset="-128"/>
              </a:rPr>
              <a:t>2018 European Growing Conditions</a:t>
            </a:r>
          </a:p>
        </p:txBody>
      </p:sp>
      <p:sp>
        <p:nvSpPr>
          <p:cNvPr id="17414" name="Text Box 21"/>
          <p:cNvSpPr txBox="1">
            <a:spLocks noChangeArrowheads="1"/>
          </p:cNvSpPr>
          <p:nvPr/>
        </p:nvSpPr>
        <p:spPr bwMode="auto">
          <a:xfrm>
            <a:off x="295275" y="1477963"/>
            <a:ext cx="1990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September</a:t>
            </a:r>
          </a:p>
        </p:txBody>
      </p:sp>
      <p:sp>
        <p:nvSpPr>
          <p:cNvPr id="17415" name="TextBox 5"/>
          <p:cNvSpPr txBox="1">
            <a:spLocks noChangeArrowheads="1"/>
          </p:cNvSpPr>
          <p:nvPr/>
        </p:nvSpPr>
        <p:spPr bwMode="auto">
          <a:xfrm>
            <a:off x="400465" y="2065338"/>
            <a:ext cx="2393121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Rainfall</a:t>
            </a:r>
          </a:p>
        </p:txBody>
      </p:sp>
      <p:sp>
        <p:nvSpPr>
          <p:cNvPr id="17416" name="TextBox 6"/>
          <p:cNvSpPr txBox="1">
            <a:spLocks noChangeArrowheads="1"/>
          </p:cNvSpPr>
          <p:nvPr/>
        </p:nvSpPr>
        <p:spPr bwMode="auto">
          <a:xfrm>
            <a:off x="3408786" y="2065338"/>
            <a:ext cx="2288329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Soil Moisture</a:t>
            </a:r>
          </a:p>
        </p:txBody>
      </p:sp>
      <p:sp>
        <p:nvSpPr>
          <p:cNvPr id="17417" name="TextBox 7"/>
          <p:cNvSpPr txBox="1">
            <a:spLocks noChangeArrowheads="1"/>
          </p:cNvSpPr>
          <p:nvPr/>
        </p:nvSpPr>
        <p:spPr bwMode="auto">
          <a:xfrm>
            <a:off x="6371528" y="2065338"/>
            <a:ext cx="23080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Soil Moisture Anomaly</a:t>
            </a:r>
          </a:p>
        </p:txBody>
      </p:sp>
      <p:pic>
        <p:nvPicPr>
          <p:cNvPr id="17418" name="Picture 8" descr="Rain Scal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464" y="5422900"/>
            <a:ext cx="2393121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2" descr="soilmoisture_anomaly copy2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3699" y="5397500"/>
            <a:ext cx="2378289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7420" name="Picture 13" descr="soilmoisture copy2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08786" y="5427663"/>
            <a:ext cx="2288329" cy="431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7421" name="TextBox 14"/>
          <p:cNvSpPr txBox="1">
            <a:spLocks noChangeArrowheads="1"/>
          </p:cNvSpPr>
          <p:nvPr/>
        </p:nvSpPr>
        <p:spPr bwMode="auto">
          <a:xfrm>
            <a:off x="312738" y="5816600"/>
            <a:ext cx="519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7422" name="TextBox 20"/>
          <p:cNvSpPr txBox="1">
            <a:spLocks noChangeArrowheads="1"/>
          </p:cNvSpPr>
          <p:nvPr/>
        </p:nvSpPr>
        <p:spPr bwMode="auto">
          <a:xfrm>
            <a:off x="6197600" y="5816600"/>
            <a:ext cx="517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7423" name="TextBox 21"/>
          <p:cNvSpPr txBox="1">
            <a:spLocks noChangeArrowheads="1"/>
          </p:cNvSpPr>
          <p:nvPr/>
        </p:nvSpPr>
        <p:spPr bwMode="auto">
          <a:xfrm>
            <a:off x="3335338" y="5816600"/>
            <a:ext cx="519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7424" name="TextBox 15"/>
          <p:cNvSpPr txBox="1">
            <a:spLocks noChangeArrowheads="1"/>
          </p:cNvSpPr>
          <p:nvPr/>
        </p:nvSpPr>
        <p:spPr bwMode="auto">
          <a:xfrm>
            <a:off x="2252663" y="5816600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  <p:sp>
        <p:nvSpPr>
          <p:cNvPr id="17425" name="TextBox 23"/>
          <p:cNvSpPr txBox="1">
            <a:spLocks noChangeArrowheads="1"/>
          </p:cNvSpPr>
          <p:nvPr/>
        </p:nvSpPr>
        <p:spPr bwMode="auto">
          <a:xfrm>
            <a:off x="5359400" y="5816600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  <p:sp>
        <p:nvSpPr>
          <p:cNvPr id="17426" name="TextBox 24"/>
          <p:cNvSpPr txBox="1">
            <a:spLocks noChangeArrowheads="1"/>
          </p:cNvSpPr>
          <p:nvPr/>
        </p:nvSpPr>
        <p:spPr bwMode="auto">
          <a:xfrm>
            <a:off x="8204200" y="5816600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74800" y="0"/>
            <a:ext cx="7569200" cy="939800"/>
          </a:xfrm>
        </p:spPr>
        <p:txBody>
          <a:bodyPr/>
          <a:lstStyle/>
          <a:p>
            <a:pPr eaLnBrk="1" hangingPunct="1"/>
            <a:r>
              <a:rPr lang="en-US" sz="3600" dirty="0">
                <a:ea typeface="ＭＳ Ｐゴシック" charset="-128"/>
              </a:rPr>
              <a:t>European Harvest 2018</a:t>
            </a:r>
          </a:p>
        </p:txBody>
      </p:sp>
      <p:graphicFrame>
        <p:nvGraphicFramePr>
          <p:cNvPr id="207088" name="Group 24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875944636"/>
              </p:ext>
            </p:extLst>
          </p:nvPr>
        </p:nvGraphicFramePr>
        <p:xfrm>
          <a:off x="457200" y="1600200"/>
          <a:ext cx="8458200" cy="4253813"/>
        </p:xfrm>
        <a:graphic>
          <a:graphicData uri="http://schemas.openxmlformats.org/drawingml/2006/table">
            <a:tbl>
              <a:tblPr/>
              <a:tblGrid>
                <a:gridCol w="105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77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02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65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10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1" charset="0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Winter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Spring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Total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4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Acreage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Yield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Production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Acreage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Yield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Production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Acreage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Yield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Production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0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France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1,302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6.34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8,255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485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6.27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3,042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1,787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6.32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11,297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0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Germany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1,219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6.08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7,406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448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4.95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2,219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1,667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5.77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9,625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0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UK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394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6.88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2,711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764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5.23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3,985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1,187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5.97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6,696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0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Denmark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83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4.72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392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713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4.33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3,087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796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4.37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3,479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698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/>
                          <a:cs typeface="Arial"/>
                        </a:rPr>
                        <a:t>Poland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215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2.93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630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764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2.41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1,936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1,018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2.52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2,566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73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Cz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 Republic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97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4.91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506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222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4.8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1,066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325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4.84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1,572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0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Total EU-28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5,193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5.48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27,507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7,361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3.93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28,932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12,378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4.56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56,429</a:t>
                      </a:r>
                    </a:p>
                  </a:txBody>
                  <a:tcPr marL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6023">
                <a:tc gridSpan="10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Area x 1000 Ha, Production x 1000 MT Source Eurostat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Danish Spring Production and yields are Estimates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Dataset from Eurostat source and do not necessarily calculate out directly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9400" y="0"/>
            <a:ext cx="7594600" cy="9525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FFFFFF"/>
                </a:solidFill>
                <a:ea typeface="ＭＳ Ｐゴシック" charset="-128"/>
              </a:rPr>
              <a:t>European 3 Year Comparison</a:t>
            </a:r>
          </a:p>
        </p:txBody>
      </p:sp>
      <p:graphicFrame>
        <p:nvGraphicFramePr>
          <p:cNvPr id="247037" name="Group 25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039041844"/>
              </p:ext>
            </p:extLst>
          </p:nvPr>
        </p:nvGraphicFramePr>
        <p:xfrm>
          <a:off x="515938" y="1524000"/>
          <a:ext cx="8229600" cy="3716081"/>
        </p:xfrm>
        <a:graphic>
          <a:graphicData uri="http://schemas.openxmlformats.org/drawingml/2006/table">
            <a:tbl>
              <a:tblPr/>
              <a:tblGrid>
                <a:gridCol w="823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39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39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3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3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39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65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Acreage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Yield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Production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2016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2017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2016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2017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2016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2017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France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1,918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1,909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1,787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5.44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6.26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6.32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10,435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11,944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11,297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Germany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1,605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1,567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1,667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6.69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6.93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5.77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10,730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10,853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9,625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5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UK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1,122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1,171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1,156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5.93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5.97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5.79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6,655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7,086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6,696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Denmark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707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666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796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5.59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5.92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4.37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3,949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3,946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3,479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Poland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915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994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954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3.76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3.90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2.52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3,442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3,723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2,566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0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Cz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 Rep.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326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328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325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5.66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5.22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4.84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1,845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1,712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1,572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1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EU 28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12,335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12,053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12,378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4.87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4.56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4.56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/>
                        </a:rPr>
                        <a:t>60,064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58,648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56,429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522">
                <a:tc gridSpan="10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Area x 1000 Ha, Production x 1000 MT Source Eurostat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</a:rPr>
                        <a:t>Dataset for prior years updated as of Nov 2017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  <a:ea typeface="ＭＳ Ｐゴシック" charset="-128"/>
              </a:rPr>
              <a:t>Evolution of Barley Pricing 2013-17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754882"/>
              </p:ext>
            </p:extLst>
          </p:nvPr>
        </p:nvGraphicFramePr>
        <p:xfrm>
          <a:off x="285750" y="1201615"/>
          <a:ext cx="8418635" cy="5264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058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Broader context of barley prices</a:t>
            </a:r>
          </a:p>
        </p:txBody>
      </p:sp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962942"/>
              </p:ext>
            </p:extLst>
          </p:nvPr>
        </p:nvGraphicFramePr>
        <p:xfrm>
          <a:off x="285750" y="1201615"/>
          <a:ext cx="8418635" cy="5264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53653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Malt premium spread widening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F279F-F806-48B6-A4EC-BB319862FB5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66614" y="1193462"/>
            <a:ext cx="8069385" cy="48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52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2018 European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400" dirty="0">
                <a:ea typeface="ＭＳ Ｐゴシック" charset="-128"/>
              </a:rPr>
              <a:t>France produced a better crop than 2017 with some exportable volumes</a:t>
            </a:r>
          </a:p>
          <a:p>
            <a:pPr lvl="1"/>
            <a:r>
              <a:rPr lang="en-US" sz="2000" dirty="0">
                <a:ea typeface="ＭＳ Ｐゴシック" charset="-128"/>
              </a:rPr>
              <a:t>Protein 10.0- 11.3%, sizing 90%+ </a:t>
            </a:r>
          </a:p>
          <a:p>
            <a:r>
              <a:rPr lang="en-US" sz="2400" dirty="0"/>
              <a:t>Germany some pre-sprout damage and will have to be selected carefully, concerns about germination in some regions</a:t>
            </a:r>
          </a:p>
          <a:p>
            <a:pPr lvl="1"/>
            <a:r>
              <a:rPr lang="en-US" sz="2000" dirty="0"/>
              <a:t>protein 10.3%, sizing 93%</a:t>
            </a:r>
            <a:endParaRPr lang="en-US" sz="2000" dirty="0">
              <a:ea typeface="ＭＳ Ｐゴシック" charset="-128"/>
            </a:endParaRPr>
          </a:p>
          <a:p>
            <a:r>
              <a:rPr lang="en-US" sz="2400" dirty="0">
                <a:ea typeface="ＭＳ Ｐゴシック" charset="-128"/>
              </a:rPr>
              <a:t>English spring crop is variable good sizing but generally variable  protein</a:t>
            </a:r>
          </a:p>
          <a:p>
            <a:pPr lvl="1"/>
            <a:r>
              <a:rPr lang="en-US" sz="2000" dirty="0">
                <a:ea typeface="ＭＳ Ｐゴシック" charset="-128"/>
              </a:rPr>
              <a:t>proteins 8.75%- 11.25%(sizing 92%</a:t>
            </a:r>
          </a:p>
          <a:p>
            <a:r>
              <a:rPr lang="en-US" sz="2400" dirty="0"/>
              <a:t>Maris Otter has produced a quality plentiful crop</a:t>
            </a:r>
          </a:p>
          <a:p>
            <a:pPr lvl="1"/>
            <a:r>
              <a:rPr lang="en-US" sz="2000" dirty="0"/>
              <a:t>9.2% protein, sizing 87% </a:t>
            </a:r>
          </a:p>
          <a:p>
            <a:r>
              <a:rPr lang="en-US" sz="2400" dirty="0"/>
              <a:t>Denmark short crop volume of average quality</a:t>
            </a:r>
            <a:r>
              <a:rPr lang="en-US" dirty="0"/>
              <a:t> </a:t>
            </a:r>
          </a:p>
          <a:p>
            <a:pPr lvl="1"/>
            <a:r>
              <a:rPr lang="en-US" sz="2000" dirty="0"/>
              <a:t> protein +11% , sizing &gt; 90%</a:t>
            </a:r>
          </a:p>
          <a:p>
            <a:r>
              <a:rPr lang="en-US" sz="2400" dirty="0"/>
              <a:t>Scotland typically challenged by the weather produced crop which distillers will need to accept</a:t>
            </a:r>
          </a:p>
          <a:p>
            <a:pPr lvl="1"/>
            <a:r>
              <a:rPr lang="en-US" sz="2000" dirty="0"/>
              <a:t> protein +11%, sizing 96% </a:t>
            </a:r>
          </a:p>
          <a:p>
            <a:r>
              <a:rPr lang="en-US" sz="2600" dirty="0"/>
              <a:t>Eastern European </a:t>
            </a:r>
            <a:r>
              <a:rPr lang="en-US" sz="2600" dirty="0" err="1"/>
              <a:t>maltsters</a:t>
            </a:r>
            <a:r>
              <a:rPr lang="en-US" sz="2600" dirty="0"/>
              <a:t> will have to accept some very high protein +14% to find sufficient barley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97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583266" y="0"/>
            <a:ext cx="7560734" cy="939800"/>
          </a:xfrm>
        </p:spPr>
        <p:txBody>
          <a:bodyPr/>
          <a:lstStyle/>
          <a:p>
            <a:r>
              <a:rPr lang="en-US" sz="3600" dirty="0">
                <a:solidFill>
                  <a:srgbClr val="FFFFFF"/>
                </a:solidFill>
                <a:ea typeface="ＭＳ Ｐゴシック" charset="-128"/>
              </a:rPr>
              <a:t>US Barley Headlines </a:t>
            </a:r>
          </a:p>
        </p:txBody>
      </p:sp>
      <p:sp>
        <p:nvSpPr>
          <p:cNvPr id="23555" name="Content Placeholder 2"/>
          <p:cNvSpPr txBox="1">
            <a:spLocks/>
          </p:cNvSpPr>
          <p:nvPr/>
        </p:nvSpPr>
        <p:spPr bwMode="auto">
          <a:xfrm>
            <a:off x="457200" y="1145291"/>
            <a:ext cx="8470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3200" dirty="0"/>
              <a:t>Carry in stocks remain sufficient due to 2017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Planting marginally up in 2018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Harvested acreage and production up over 2017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rgbClr val="000000"/>
                </a:solidFill>
              </a:rPr>
              <a:t>Benign growing conditions giving rise to a favorable crop in all regions</a:t>
            </a:r>
            <a:endParaRPr lang="en-US" sz="3200"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077" y="201680"/>
            <a:ext cx="7260732" cy="57972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2F2F2"/>
                </a:solidFill>
              </a:rPr>
              <a:t>2017 Recap</a:t>
            </a:r>
          </a:p>
        </p:txBody>
      </p:sp>
      <p:sp>
        <p:nvSpPr>
          <p:cNvPr id="4" name="Rectangle 3"/>
          <p:cNvSpPr/>
          <p:nvPr/>
        </p:nvSpPr>
        <p:spPr>
          <a:xfrm>
            <a:off x="255909" y="1271728"/>
            <a:ext cx="866298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+mj-lt"/>
                <a:ea typeface="ＭＳ Ｐゴシック" charset="-128"/>
              </a:rPr>
              <a:t>Bumper yields in Australia stabilized markets going into Northern Hemisphere growing season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+mj-lt"/>
                <a:ea typeface="ＭＳ Ｐゴシック" charset="-128"/>
              </a:rPr>
              <a:t>Difficult conditions in Europe</a:t>
            </a:r>
          </a:p>
          <a:p>
            <a:pPr marL="914400" lvl="1" indent="-457200"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+mj-lt"/>
                <a:ea typeface="ＭＳ Ｐゴシック" charset="-128"/>
              </a:rPr>
              <a:t>Dry during growing season</a:t>
            </a:r>
          </a:p>
          <a:p>
            <a:pPr marL="914400" lvl="1" indent="-457200"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+mj-lt"/>
                <a:ea typeface="ＭＳ Ｐゴシック" charset="-128"/>
              </a:rPr>
              <a:t>Wet at harvest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+mj-lt"/>
                <a:ea typeface="ＭＳ Ｐゴシック" charset="-128"/>
              </a:rPr>
              <a:t>Dry conditions in North America</a:t>
            </a:r>
          </a:p>
          <a:p>
            <a:pPr marL="914400" lvl="1" indent="-457200"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+mj-lt"/>
                <a:ea typeface="ＭＳ Ｐゴシック" charset="-128"/>
              </a:rPr>
              <a:t>Good soil moisture at start of season </a:t>
            </a:r>
          </a:p>
          <a:p>
            <a:pPr marL="914400" lvl="1" indent="-457200"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+mj-lt"/>
                <a:ea typeface="ＭＳ Ｐゴシック" charset="-128"/>
              </a:rPr>
              <a:t>Dried out throughout the season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+mj-lt"/>
                <a:ea typeface="ＭＳ Ｐゴシック" charset="-128"/>
              </a:rPr>
              <a:t>Good to average barley quality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+mj-lt"/>
                <a:ea typeface="ＭＳ Ｐゴシック" charset="-128"/>
                <a:cs typeface="Arial"/>
              </a:rPr>
              <a:t>Benign Energy Markets</a:t>
            </a:r>
          </a:p>
        </p:txBody>
      </p:sp>
    </p:spTree>
    <p:extLst>
      <p:ext uri="{BB962C8B-B14F-4D97-AF65-F5344CB8AC3E}">
        <p14:creationId xmlns:p14="http://schemas.microsoft.com/office/powerpoint/2010/main" val="2384655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0"/>
            <a:ext cx="7581900" cy="927100"/>
          </a:xfrm>
        </p:spPr>
        <p:txBody>
          <a:bodyPr/>
          <a:lstStyle/>
          <a:p>
            <a:r>
              <a:rPr lang="en-US" dirty="0">
                <a:solidFill>
                  <a:srgbClr val="EEECE1"/>
                </a:solidFill>
              </a:rPr>
              <a:t>2017 US Growing Conditions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614" y="1445847"/>
            <a:ext cx="3841656" cy="2093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948" y="1259800"/>
            <a:ext cx="35509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March</a:t>
            </a:r>
          </a:p>
          <a:p>
            <a:endParaRPr lang="en-US" dirty="0"/>
          </a:p>
          <a:p>
            <a:r>
              <a:rPr lang="en-US" dirty="0"/>
              <a:t>Relatively normal conditions in all growing regions</a:t>
            </a:r>
          </a:p>
          <a:p>
            <a:r>
              <a:rPr lang="en-US" dirty="0"/>
              <a:t>Early warmth in  MN and MT permitted good seeding progress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892" y="4306873"/>
            <a:ext cx="3922609" cy="20934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42986" y="3920001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Anomaly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70755" y="1006681"/>
            <a:ext cx="231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Precipitation Anomaly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942" y="3659651"/>
            <a:ext cx="4285857" cy="347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075" y="6472003"/>
            <a:ext cx="4124724" cy="33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609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0"/>
            <a:ext cx="7581900" cy="9271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2017 US Growing Conditions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34" y="1491812"/>
            <a:ext cx="3910034" cy="20972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133" y="993439"/>
            <a:ext cx="37955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April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65" y="4357782"/>
            <a:ext cx="3877179" cy="20889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42044" y="3968641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Anomaly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9813" y="1055321"/>
            <a:ext cx="231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Precipitation Anomaly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08291"/>
            <a:ext cx="4285857" cy="3475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33" y="6520643"/>
            <a:ext cx="4124724" cy="3312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245" y="1483398"/>
            <a:ext cx="3875894" cy="21141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10690" y="949819"/>
            <a:ext cx="355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678" y="4363761"/>
            <a:ext cx="3891036" cy="20769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442986" y="3920001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Anomaly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70755" y="1006681"/>
            <a:ext cx="231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Precipitation Anomaly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942" y="3708291"/>
            <a:ext cx="4285857" cy="3475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075" y="6520643"/>
            <a:ext cx="4124724" cy="33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8310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0"/>
            <a:ext cx="7581900" cy="92710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2017 US Growing Conditions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191" y="1453675"/>
            <a:ext cx="3850003" cy="2076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7824" y="934520"/>
            <a:ext cx="961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July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032" y="4311987"/>
            <a:ext cx="3832326" cy="20832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42986" y="3920001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Anomaly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70755" y="1006681"/>
            <a:ext cx="231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Precipitation Anomaly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942" y="3659651"/>
            <a:ext cx="4285857" cy="3475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075" y="6472003"/>
            <a:ext cx="4124724" cy="3312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68" y="1447245"/>
            <a:ext cx="3834448" cy="20891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0339" y="953474"/>
            <a:ext cx="3550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June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34" y="4305557"/>
            <a:ext cx="3868920" cy="20961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27385" y="3920001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Anomaly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55154" y="1006681"/>
            <a:ext cx="231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Precipitation Anomaly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1" y="3659651"/>
            <a:ext cx="4285857" cy="3475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74" y="6472003"/>
            <a:ext cx="4124724" cy="33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2431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0"/>
            <a:ext cx="7581900" cy="927100"/>
          </a:xfrm>
        </p:spPr>
        <p:txBody>
          <a:bodyPr/>
          <a:lstStyle/>
          <a:p>
            <a:r>
              <a:rPr lang="en-US" dirty="0">
                <a:solidFill>
                  <a:srgbClr val="EEECE1"/>
                </a:solidFill>
              </a:rPr>
              <a:t>2017 US Growing Conditions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700" y="1456431"/>
            <a:ext cx="3844986" cy="20707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948" y="1124646"/>
            <a:ext cx="35509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August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Warm dry conditions gave rise to rapid harvest progress. 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Crops are reported to be good with no weather related damage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586" y="4315677"/>
            <a:ext cx="3843218" cy="20758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42986" y="3920001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Anomaly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70755" y="1006681"/>
            <a:ext cx="231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Precipitation Anomaly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942" y="3659651"/>
            <a:ext cx="4285857" cy="3475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075" y="6472003"/>
            <a:ext cx="4124724" cy="33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1376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11"/>
          <p:cNvSpPr>
            <a:spLocks noGrp="1" noChangeArrowheads="1"/>
          </p:cNvSpPr>
          <p:nvPr>
            <p:ph type="title"/>
          </p:nvPr>
        </p:nvSpPr>
        <p:spPr>
          <a:xfrm>
            <a:off x="1549400" y="0"/>
            <a:ext cx="7594600" cy="92286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rgbClr val="FFFFFF"/>
                </a:solidFill>
                <a:ea typeface="ＭＳ Ｐゴシック" charset="-128"/>
              </a:rPr>
              <a:t>US Barley Production</a:t>
            </a:r>
          </a:p>
        </p:txBody>
      </p:sp>
      <p:graphicFrame>
        <p:nvGraphicFramePr>
          <p:cNvPr id="6" name="Group 118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765557856"/>
              </p:ext>
            </p:extLst>
          </p:nvPr>
        </p:nvGraphicFramePr>
        <p:xfrm>
          <a:off x="113738" y="1295400"/>
          <a:ext cx="8915398" cy="4419868"/>
        </p:xfrm>
        <a:graphic>
          <a:graphicData uri="http://schemas.openxmlformats.org/drawingml/2006/table">
            <a:tbl>
              <a:tblPr/>
              <a:tblGrid>
                <a:gridCol w="1062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7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95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63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8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86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63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5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634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2634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657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Seeded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419225" algn="r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Harvested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Production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-1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5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2016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2017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2018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419225" algn="r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2016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419225" algn="r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2017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419225" algn="r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2018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2016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2017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2018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2018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21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Minnesota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95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80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80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66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76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67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5,214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5,168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5,092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111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21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N Dakota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740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520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470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640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395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385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42,880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24,885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28,490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619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21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Montana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990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770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790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780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565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600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46,800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28,815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33,600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730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21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Idaho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600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530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550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580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510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530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62,060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48,450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53,530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1,163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21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Colorado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80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70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58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75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68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52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9,675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8,976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7,540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164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21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Wyoming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95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82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71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82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63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50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7,161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4,505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109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21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Washington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110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95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85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93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85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67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7,161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4,505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4,891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106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21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California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85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70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65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60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28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26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4,125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1,400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1,794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39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21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Oregon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45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47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43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32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38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26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2,144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2,356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1,378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30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21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Other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219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217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331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144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134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175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11,608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10,942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11,767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256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821"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Total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3,059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2,481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2,543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2,565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1,954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1,978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 pitchFamily="-1" charset="0"/>
                          <a:cs typeface="Arial"/>
                        </a:rPr>
                        <a:t>199,914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141,923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153,082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>
                          <a:latin typeface="Arial"/>
                          <a:cs typeface="Arial"/>
                        </a:rPr>
                        <a:t>3,327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6080">
                <a:tc gridSpan="10"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Area x 1000 acres Production x 1000 Bushels Source USDA</a:t>
                      </a:r>
                    </a:p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As of Sept 29</a:t>
                      </a:r>
                      <a:r>
                        <a:rPr kumimoji="0" lang="en-US" sz="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th</a:t>
                      </a: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 2017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-1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MT x 1000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8052935" y="1648217"/>
          <a:ext cx="243210" cy="365760"/>
        </p:xfrm>
        <a:graphic>
          <a:graphicData uri="http://schemas.openxmlformats.org/drawingml/2006/table">
            <a:tbl>
              <a:tblPr/>
              <a:tblGrid>
                <a:gridCol w="243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0933" y="0"/>
            <a:ext cx="7603068" cy="9144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FF0000"/>
                </a:solidFill>
                <a:ea typeface="ＭＳ Ｐゴシック" charset="-128"/>
              </a:rPr>
              <a:t>2018 US Crop Assessment</a:t>
            </a:r>
            <a:r>
              <a:rPr lang="en-US" altLang="en-US" dirty="0">
                <a:solidFill>
                  <a:srgbClr val="FF0000"/>
                </a:solidFill>
                <a:ea typeface="ＭＳ Ｐゴシック" charset="-128"/>
              </a:rPr>
              <a:t>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97000"/>
            <a:ext cx="8229600" cy="478313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Smallest barley crop in the U.S. recorded on USDA searchable database</a:t>
            </a:r>
          </a:p>
          <a:p>
            <a:r>
              <a:rPr lang="en-US" sz="2800" dirty="0">
                <a:solidFill>
                  <a:srgbClr val="000000"/>
                </a:solidFill>
              </a:rPr>
              <a:t>What was harvested in generally very good for malting</a:t>
            </a:r>
          </a:p>
          <a:p>
            <a:r>
              <a:rPr lang="en-US" sz="2800" dirty="0">
                <a:solidFill>
                  <a:srgbClr val="000000"/>
                </a:solidFill>
              </a:rPr>
              <a:t>Sizing slightly lower than 2016 in some samples</a:t>
            </a:r>
          </a:p>
          <a:p>
            <a:r>
              <a:rPr lang="en-US" sz="2800" dirty="0">
                <a:solidFill>
                  <a:srgbClr val="000000"/>
                </a:solidFill>
              </a:rPr>
              <a:t>Western 2 row proteins trending lower than 2016</a:t>
            </a:r>
          </a:p>
          <a:p>
            <a:r>
              <a:rPr lang="en-US" sz="2800" dirty="0">
                <a:solidFill>
                  <a:srgbClr val="000000"/>
                </a:solidFill>
              </a:rPr>
              <a:t>Similar Total Protein in Midwest 2 row and 6 row than old crop</a:t>
            </a:r>
          </a:p>
          <a:p>
            <a:r>
              <a:rPr lang="en-US" sz="2800" dirty="0">
                <a:solidFill>
                  <a:srgbClr val="000000"/>
                </a:solidFill>
              </a:rPr>
              <a:t>Very low evidence of DON</a:t>
            </a:r>
          </a:p>
          <a:p>
            <a:r>
              <a:rPr lang="en-US" altLang="en-US" sz="2800" dirty="0">
                <a:solidFill>
                  <a:srgbClr val="000000"/>
                </a:solidFill>
                <a:ea typeface="ＭＳ Ｐゴシック" charset="-128"/>
              </a:rPr>
              <a:t>Barley bright with no staining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931333"/>
          </a:xfrm>
        </p:spPr>
        <p:txBody>
          <a:bodyPr/>
          <a:lstStyle/>
          <a:p>
            <a:r>
              <a:rPr lang="en-US" altLang="en-US" sz="3600" dirty="0">
                <a:solidFill>
                  <a:srgbClr val="FF0000"/>
                </a:solidFill>
                <a:ea typeface="ＭＳ Ｐゴシック" charset="-128"/>
              </a:rPr>
              <a:t>2017 Canadian Barley Headlines</a:t>
            </a: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449263" y="1752600"/>
            <a:ext cx="858043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altLang="en-US" sz="2800" dirty="0"/>
              <a:t>Seeded Acreage down again in 2017</a:t>
            </a:r>
          </a:p>
          <a:p>
            <a:pPr marL="285750" indent="-285750">
              <a:buFontTx/>
              <a:buChar char="•"/>
            </a:pPr>
            <a:r>
              <a:rPr lang="en-US" altLang="en-US" sz="2800" dirty="0"/>
              <a:t>Good seeding conditions– Seeding completed early</a:t>
            </a:r>
          </a:p>
          <a:p>
            <a:pPr marL="285750" indent="-285750">
              <a:buFontTx/>
              <a:buChar char="•"/>
            </a:pPr>
            <a:r>
              <a:rPr lang="en-US" altLang="en-US" sz="2800" dirty="0"/>
              <a:t>Drying conditions throughout the growing season in the Southern Prairies </a:t>
            </a:r>
          </a:p>
          <a:p>
            <a:pPr marL="285750" indent="-285750">
              <a:buFontTx/>
              <a:buChar char="•"/>
            </a:pPr>
            <a:r>
              <a:rPr lang="en-US" altLang="en-US" sz="2800" dirty="0"/>
              <a:t>Good harvest conditions</a:t>
            </a:r>
          </a:p>
          <a:p>
            <a:pPr marL="285750" indent="-285750">
              <a:buFontTx/>
              <a:buChar char="•"/>
            </a:pPr>
            <a:r>
              <a:rPr lang="en-US" altLang="en-US" sz="2800" dirty="0"/>
              <a:t>Barley is generally of excellent quality 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754037"/>
              </p:ext>
            </p:extLst>
          </p:nvPr>
        </p:nvGraphicFramePr>
        <p:xfrm>
          <a:off x="263768" y="1338384"/>
          <a:ext cx="8577386" cy="5158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540933" y="0"/>
            <a:ext cx="7603068" cy="931333"/>
          </a:xfrm>
        </p:spPr>
        <p:txBody>
          <a:bodyPr/>
          <a:lstStyle/>
          <a:p>
            <a:r>
              <a:rPr lang="en-US" altLang="en-US" sz="3600" dirty="0">
                <a:solidFill>
                  <a:srgbClr val="FF0000"/>
                </a:solidFill>
                <a:ea typeface="ＭＳ Ｐゴシック" charset="-128"/>
              </a:rPr>
              <a:t>Canada Seeded Acreage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0286" y="4164275"/>
            <a:ext cx="4728071" cy="147732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dirty="0"/>
              <a:t>Seeded area to barley down slightly again last year and still historically low due to lower cattle feed requirement (-2.5 Million since 2005)</a:t>
            </a:r>
          </a:p>
          <a:p>
            <a:r>
              <a:rPr lang="en-US" dirty="0"/>
              <a:t>Malting varieties represent the overwhelming majority of the barley area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300" y="0"/>
            <a:ext cx="7183499" cy="93312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Western Canada Varieties Seeded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E7BD5-416F-469F-9711-F647F35E4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56" y="1150815"/>
            <a:ext cx="8192336" cy="551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8498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0" y="0"/>
            <a:ext cx="7632700" cy="939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Canadian Prairie Sowing Conditions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3938" y="1343572"/>
            <a:ext cx="33702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Good seeding conditions Excessive field moisture in some areas cause delays </a:t>
            </a:r>
          </a:p>
          <a:p>
            <a:r>
              <a:rPr lang="en-US" dirty="0"/>
              <a:t>Overall completed ahead of Average</a:t>
            </a:r>
          </a:p>
          <a:p>
            <a:r>
              <a:rPr lang="en-US" dirty="0"/>
              <a:t>Moisture conditions ideal for even germination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342" y="1343572"/>
            <a:ext cx="5203459" cy="326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5709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9400" y="0"/>
            <a:ext cx="7594600" cy="9398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600" dirty="0">
                <a:solidFill>
                  <a:srgbClr val="FFFFFF"/>
                </a:solidFill>
                <a:ea typeface="ＭＳ Ｐゴシック" charset="-128"/>
              </a:rPr>
              <a:t>2018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</a:rPr>
              <a:t> </a:t>
            </a:r>
            <a:r>
              <a:rPr lang="en-US" sz="3600" dirty="0">
                <a:solidFill>
                  <a:srgbClr val="FFFFFF"/>
                </a:solidFill>
                <a:ea typeface="ＭＳ Ｐゴシック" charset="-128"/>
              </a:rPr>
              <a:t>Highlights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79400" y="1282700"/>
            <a:ext cx="8737600" cy="4525963"/>
          </a:xfrm>
        </p:spPr>
        <p:txBody>
          <a:bodyPr>
            <a:normAutofit/>
          </a:bodyPr>
          <a:lstStyle/>
          <a:p>
            <a:pPr lvl="1"/>
            <a:endParaRPr lang="en-US" dirty="0">
              <a:solidFill>
                <a:srgbClr val="000000"/>
              </a:solidFill>
              <a:ea typeface="ＭＳ Ｐゴシック" charset="-128"/>
            </a:endParaRPr>
          </a:p>
          <a:p>
            <a:pPr eaLnBrk="1" hangingPunct="1">
              <a:buNone/>
            </a:pPr>
            <a:endParaRPr lang="en-US" dirty="0">
              <a:ea typeface="ＭＳ Ｐゴシック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9401" y="1568487"/>
            <a:ext cx="79762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/>
              <a:t>Dry growing conditions across Europe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Malting barley prices have risen globally driven by short crops in Europe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Logistics costs are rising due to tightening shipping supply and driver availability in U.S.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EEECE1"/>
                </a:solidFill>
              </a:rPr>
              <a:t>Canadian Crop Development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FF6309-2D88-42BA-919D-89E95737E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875" y="1246554"/>
            <a:ext cx="5091409" cy="3188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846" y="1397000"/>
            <a:ext cx="31945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Dry growing conditions in the south of Alberta and Saskatchewan affected yields and to a lesser extent quality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Perfect harvest conditions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Lower moisture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No pre-sprout damage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11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620000" cy="9525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FF0000"/>
                </a:solidFill>
                <a:ea typeface="ＭＳ Ｐゴシック" charset="-128"/>
              </a:rPr>
              <a:t>Canadian Barley Production</a:t>
            </a:r>
          </a:p>
        </p:txBody>
      </p:sp>
      <p:graphicFrame>
        <p:nvGraphicFramePr>
          <p:cNvPr id="189984" name="Group 54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862191380"/>
              </p:ext>
            </p:extLst>
          </p:nvPr>
        </p:nvGraphicFramePr>
        <p:xfrm>
          <a:off x="457200" y="1536700"/>
          <a:ext cx="8229600" cy="2784087"/>
        </p:xfrm>
        <a:graphic>
          <a:graphicData uri="http://schemas.openxmlformats.org/drawingml/2006/table">
            <a:tbl>
              <a:tblPr/>
              <a:tblGrid>
                <a:gridCol w="136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5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5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65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3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43904">
                <a:tc gridSpan="10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Canadian barley areas and production 2015,2016 and 2017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-1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2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" charset="-128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Seeded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Harvested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Production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" charset="-128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2015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2016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2017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2015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2016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2017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2015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2016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2017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0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Alberta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1,356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1,295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1,153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1,161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1,052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1,017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4,289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4,398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3,794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0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Manitoba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162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146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148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138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566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407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80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Saskatchewan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971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1,001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941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898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898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870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2,863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3,374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2,673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80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Total Canada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2,641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2,586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2,335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2,354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2,223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2,120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8,226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8,784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7,305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79">
                <a:tc gridSpan="10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Area x 1000 Ha Production  x 1000MT Source </a:t>
                      </a:r>
                      <a:r>
                        <a:rPr kumimoji="0" lang="en-US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-1" charset="0"/>
                        </a:rPr>
                        <a:t>Statcan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-1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835" name="Text Box 519"/>
          <p:cNvSpPr txBox="1">
            <a:spLocks noChangeArrowheads="1"/>
          </p:cNvSpPr>
          <p:nvPr/>
        </p:nvSpPr>
        <p:spPr bwMode="auto">
          <a:xfrm>
            <a:off x="457200" y="5029200"/>
            <a:ext cx="868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6250" y="4622521"/>
            <a:ext cx="6572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Yields down across the prairies, in Manitoba similar to 2016</a:t>
            </a:r>
          </a:p>
          <a:p>
            <a:r>
              <a:rPr lang="en-US" dirty="0"/>
              <a:t>Total harvest expectation down to 7.3 Million MT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0933" y="0"/>
            <a:ext cx="7603068" cy="9144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FF0000"/>
                </a:solidFill>
                <a:ea typeface="ＭＳ Ｐゴシック" charset="-128"/>
              </a:rPr>
              <a:t>2017 Canadian Crop Assessment</a:t>
            </a:r>
            <a:r>
              <a:rPr lang="en-US" altLang="en-US" dirty="0">
                <a:solidFill>
                  <a:srgbClr val="FF0000"/>
                </a:solidFill>
                <a:ea typeface="ＭＳ Ｐゴシック" charset="-128"/>
              </a:rPr>
              <a:t>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7461"/>
            <a:ext cx="8229600" cy="2715846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No pre-sprout damage!</a:t>
            </a:r>
          </a:p>
          <a:p>
            <a:r>
              <a:rPr lang="en-US" sz="2000" dirty="0"/>
              <a:t>Protein down a touch from 2016 crop. Ave &lt;11%</a:t>
            </a:r>
          </a:p>
          <a:p>
            <a:r>
              <a:rPr lang="en-US" sz="2000" dirty="0"/>
              <a:t>Surprisingly, plump levels similar to 2016</a:t>
            </a:r>
          </a:p>
          <a:p>
            <a:r>
              <a:rPr lang="en-US" sz="2000" dirty="0"/>
              <a:t>Lower FAN and Soluble Protein</a:t>
            </a:r>
          </a:p>
          <a:p>
            <a:r>
              <a:rPr lang="en-US" sz="2000" dirty="0"/>
              <a:t>Lower </a:t>
            </a:r>
            <a:r>
              <a:rPr lang="en-US" sz="2000" dirty="0" err="1"/>
              <a:t>Wort</a:t>
            </a:r>
            <a:r>
              <a:rPr lang="en-US" sz="2000" dirty="0"/>
              <a:t> Color due to lower TP &amp; FAN</a:t>
            </a:r>
          </a:p>
          <a:p>
            <a:r>
              <a:rPr lang="en-US" sz="2000" dirty="0"/>
              <a:t>Excellent modification</a:t>
            </a:r>
          </a:p>
          <a:p>
            <a:r>
              <a:rPr lang="en-US" sz="2000" dirty="0"/>
              <a:t>Lower enzymatic activity</a:t>
            </a:r>
          </a:p>
          <a:p>
            <a:r>
              <a:rPr lang="en-US" sz="2000" dirty="0"/>
              <a:t>Higher Extract</a:t>
            </a:r>
          </a:p>
          <a:p>
            <a:endParaRPr lang="en-CA" altLang="en-US" sz="2000" dirty="0">
              <a:ea typeface="ＭＳ Ｐゴシック" charset="-128"/>
            </a:endParaRPr>
          </a:p>
          <a:p>
            <a:endParaRPr lang="en-CA" altLang="en-US" sz="2000" dirty="0">
              <a:ea typeface="ＭＳ Ｐゴシック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BAD00-E583-43CC-A108-D0661F351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38" y="4093307"/>
            <a:ext cx="8153400" cy="224859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0933" y="0"/>
            <a:ext cx="7603068" cy="931333"/>
          </a:xfrm>
        </p:spPr>
        <p:txBody>
          <a:bodyPr/>
          <a:lstStyle/>
          <a:p>
            <a:pPr eaLnBrk="1" hangingPunct="1"/>
            <a:r>
              <a:rPr lang="en-US" sz="3600" dirty="0">
                <a:ea typeface="ＭＳ Ｐゴシック" charset="-128"/>
              </a:rPr>
              <a:t>Global Barley Production 2018</a:t>
            </a:r>
          </a:p>
        </p:txBody>
      </p:sp>
      <p:graphicFrame>
        <p:nvGraphicFramePr>
          <p:cNvPr id="192809" name="Group 29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942663940"/>
              </p:ext>
            </p:extLst>
          </p:nvPr>
        </p:nvGraphicFramePr>
        <p:xfrm>
          <a:off x="1209430" y="1600200"/>
          <a:ext cx="6719334" cy="3862876"/>
        </p:xfrm>
        <a:graphic>
          <a:graphicData uri="http://schemas.openxmlformats.org/drawingml/2006/table">
            <a:tbl>
              <a:tblPr/>
              <a:tblGrid>
                <a:gridCol w="2527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7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7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7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18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" charset="-128"/>
                          <a:cs typeface="Times New Roman" pitchFamily="-1" charset="0"/>
                        </a:rPr>
                        <a:t>World Barley Production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" charset="-128"/>
                          <a:cs typeface="Times New Roman" pitchFamily="-1" charset="0"/>
                        </a:rPr>
                        <a:t>X 1000 MT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" charset="-128"/>
                          <a:cs typeface="Times New Roman" pitchFamily="-1" charset="0"/>
                        </a:rPr>
                        <a:t> 2016/2017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" charset="-128"/>
                          <a:cs typeface="Times New Roman" pitchFamily="-1" charset="0"/>
                        </a:rPr>
                        <a:t>2017/2018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" charset="-128"/>
                          <a:cs typeface="Times New Roman" pitchFamily="-1" charset="0"/>
                        </a:rPr>
                        <a:t>2018/2019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" charset="-128"/>
                          <a:cs typeface="Times New Roman" pitchFamily="-1" charset="0"/>
                        </a:rPr>
                        <a:t>Prj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" charset="-128"/>
                          <a:cs typeface="Times New Roman" pitchFamily="-1" charset="0"/>
                        </a:rPr>
                        <a:t>. Nov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1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" charset="-128"/>
                          <a:cs typeface="Times New Roman" pitchFamily="-1" charset="0"/>
                        </a:rPr>
                        <a:t>USA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4,353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3,090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3,333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1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" charset="-128"/>
                          <a:cs typeface="Times New Roman" pitchFamily="-1" charset="0"/>
                        </a:rPr>
                        <a:t>Australia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13,506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8,900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7,800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64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" charset="-128"/>
                          <a:cs typeface="Times New Roman" pitchFamily="-1" charset="0"/>
                        </a:rPr>
                        <a:t>Canada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8,839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7,900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8,800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1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" charset="-128"/>
                          <a:cs typeface="Times New Roman" pitchFamily="-1" charset="0"/>
                        </a:rPr>
                        <a:t>EU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59,978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59,064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57,250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81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" charset="-128"/>
                          <a:cs typeface="Times New Roman" pitchFamily="-1" charset="0"/>
                        </a:rPr>
                        <a:t>Russia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17,547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20,183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16,500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81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" charset="-128"/>
                          <a:cs typeface="Times New Roman" pitchFamily="-1" charset="0"/>
                        </a:rPr>
                        <a:t>Ukraine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9,874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8,695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7,600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35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" charset="-128"/>
                          <a:cs typeface="Times New Roman" pitchFamily="-1" charset="0"/>
                        </a:rPr>
                        <a:t>WORLD TOTAL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147,167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144,271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itchFamily="34" charset="0"/>
                          <a:cs typeface="Arial" pitchFamily="34" charset="0"/>
                        </a:rPr>
                        <a:t>141,254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8359">
                <a:tc gridSpan="4"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" charset="-128"/>
                        </a:rPr>
                        <a:t>Source USDA FAS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9119" y="0"/>
            <a:ext cx="7624881" cy="1001018"/>
          </a:xfrm>
        </p:spPr>
        <p:txBody>
          <a:bodyPr>
            <a:normAutofit fontScale="90000"/>
          </a:bodyPr>
          <a:lstStyle/>
          <a:p>
            <a:r>
              <a:rPr lang="en-US" dirty="0"/>
              <a:t>Production in Malting Barley Regions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856309"/>
              </p:ext>
            </p:extLst>
          </p:nvPr>
        </p:nvGraphicFramePr>
        <p:xfrm>
          <a:off x="285750" y="980651"/>
          <a:ext cx="8572500" cy="5827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8418419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046" y="0"/>
            <a:ext cx="7621954" cy="92807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Malt Barley Regions Carry Out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29637"/>
              </p:ext>
            </p:extLst>
          </p:nvPr>
        </p:nvGraphicFramePr>
        <p:xfrm>
          <a:off x="285750" y="744839"/>
          <a:ext cx="8572500" cy="5827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8597571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620000" cy="939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solidFill>
                  <a:srgbClr val="FFFFFF"/>
                </a:solidFill>
                <a:ea typeface="ＭＳ Ｐゴシック" charset="-128"/>
              </a:rPr>
              <a:t>Global Ending Stocks 2018/19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996572"/>
              </p:ext>
            </p:extLst>
          </p:nvPr>
        </p:nvGraphicFramePr>
        <p:xfrm>
          <a:off x="285750" y="919433"/>
          <a:ext cx="8572500" cy="5827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1036593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Political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Brexit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Driving uncertainty in currency markets especially GBP</a:t>
            </a:r>
          </a:p>
          <a:p>
            <a:r>
              <a:rPr lang="en-US" dirty="0"/>
              <a:t>Trump Tariffs causing concern in the soy markets and creating nervousness in grains</a:t>
            </a:r>
          </a:p>
        </p:txBody>
      </p:sp>
    </p:spTree>
    <p:extLst>
      <p:ext uri="{BB962C8B-B14F-4D97-AF65-F5344CB8AC3E}">
        <p14:creationId xmlns:p14="http://schemas.microsoft.com/office/powerpoint/2010/main" val="2867542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6816"/>
            <a:ext cx="9144000" cy="1975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Currencies: 5 year chart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872154"/>
            <a:ext cx="9144000" cy="1944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16231"/>
            <a:ext cx="9144001" cy="20417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8923" y="2266462"/>
            <a:ext cx="57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EECE1"/>
                </a:solidFill>
              </a:rPr>
              <a:t>GBP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8923" y="4177324"/>
            <a:ext cx="57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EECE1"/>
                </a:solidFill>
              </a:rPr>
              <a:t>EUR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8923" y="6219093"/>
            <a:ext cx="58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EECE1"/>
                </a:solidFill>
              </a:rPr>
              <a:t>CAD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730" y="1769180"/>
            <a:ext cx="128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EECE1"/>
                </a:solidFill>
              </a:rPr>
              <a:t>£1 = $1.287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0730" y="3308811"/>
            <a:ext cx="128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EECE1"/>
                </a:solidFill>
              </a:rPr>
              <a:t>€1 = $1.127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97650" y="5415057"/>
            <a:ext cx="14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EECE1"/>
                </a:solidFill>
              </a:rPr>
              <a:t>C$1 = $0.756</a:t>
            </a:r>
          </a:p>
        </p:txBody>
      </p:sp>
    </p:spTree>
    <p:extLst>
      <p:ext uri="{BB962C8B-B14F-4D97-AF65-F5344CB8AC3E}">
        <p14:creationId xmlns:p14="http://schemas.microsoft.com/office/powerpoint/2010/main" val="4228957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Commodities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937848"/>
            <a:ext cx="9144000" cy="1975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231" y="2311401"/>
            <a:ext cx="131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EECE1"/>
                </a:solidFill>
              </a:rPr>
              <a:t>Brent Crude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903417"/>
            <a:ext cx="9144000" cy="1975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231" y="432972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EECE1"/>
                </a:solidFill>
              </a:rPr>
              <a:t>Natural Gas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868985"/>
            <a:ext cx="9144000" cy="21589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1231" y="6230816"/>
            <a:ext cx="814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EECE1"/>
                </a:solidFill>
              </a:rPr>
              <a:t>Wheat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6538" y="1602154"/>
            <a:ext cx="82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EECE1"/>
                </a:solidFill>
              </a:rPr>
              <a:t>$70.12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83533" y="3688862"/>
            <a:ext cx="71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EECE1"/>
                </a:solidFill>
              </a:rPr>
              <a:t>$3.78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78906" y="5602627"/>
            <a:ext cx="944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EECE1"/>
                </a:solidFill>
              </a:rPr>
              <a:t>$519.75</a:t>
            </a:r>
          </a:p>
        </p:txBody>
      </p:sp>
    </p:spTree>
    <p:extLst>
      <p:ext uri="{BB962C8B-B14F-4D97-AF65-F5344CB8AC3E}">
        <p14:creationId xmlns:p14="http://schemas.microsoft.com/office/powerpoint/2010/main" val="3186824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616075" y="-127000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rgbClr val="FFFFFF"/>
                </a:solidFill>
                <a:ea typeface="ＭＳ Ｐゴシック" charset="-128"/>
              </a:rPr>
              <a:t>2018 Europe Barley Headlines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68300" y="1150994"/>
            <a:ext cx="8394700" cy="49518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Dry hot growing conditions in Europe</a:t>
            </a:r>
          </a:p>
          <a:p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Average to good conditions for winter crop</a:t>
            </a:r>
          </a:p>
          <a:p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Spring Crop in relative short supply although imports to Europe unlikely</a:t>
            </a:r>
          </a:p>
          <a:p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Baltics and Balkan countries very poor</a:t>
            </a:r>
          </a:p>
          <a:p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Good crop is available in UK, France and Denmark</a:t>
            </a:r>
          </a:p>
          <a:p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Prices for quality barley have risen</a:t>
            </a: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3344863" y="29035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0"/>
            <a:ext cx="7391400" cy="1020763"/>
          </a:xfrm>
        </p:spPr>
        <p:txBody>
          <a:bodyPr/>
          <a:lstStyle/>
          <a:p>
            <a:pPr eaLnBrk="1" hangingPunct="1"/>
            <a:r>
              <a:rPr lang="en-US" sz="3200" dirty="0">
                <a:ea typeface="ＭＳ Ｐゴシック" charset="-128"/>
              </a:rPr>
              <a:t>Conclusions &amp; Considerations 2018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838200" y="1524000"/>
            <a:ext cx="784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23863" y="1524000"/>
            <a:ext cx="3987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200" dirty="0">
                <a:solidFill>
                  <a:srgbClr val="008000"/>
                </a:solidFill>
              </a:rPr>
              <a:t>French crop better than 2017 with some exportable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200" dirty="0">
                <a:solidFill>
                  <a:srgbClr val="008000"/>
                </a:solidFill>
              </a:rPr>
              <a:t>UK &amp; German crop in tight supply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200" dirty="0">
                <a:solidFill>
                  <a:srgbClr val="008000"/>
                </a:solidFill>
              </a:rPr>
              <a:t>US a good year in quantity and quality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200" dirty="0">
                <a:solidFill>
                  <a:srgbClr val="008000"/>
                </a:solidFill>
              </a:rPr>
              <a:t>Canadian crop good quality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200" dirty="0">
                <a:solidFill>
                  <a:srgbClr val="008000"/>
                </a:solidFill>
              </a:rPr>
              <a:t>Oil markets up $10 contributing to rising transportation costs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200" dirty="0">
                <a:solidFill>
                  <a:srgbClr val="008000"/>
                </a:solidFill>
              </a:rPr>
              <a:t>Barley prices up over 2017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200" dirty="0">
                <a:solidFill>
                  <a:srgbClr val="008000"/>
                </a:solidFill>
              </a:rPr>
              <a:t>Overall malt quality in 2018 expected to be average to good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381500" y="1534949"/>
            <a:ext cx="443133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Global supplies of malting barley are very tight indeed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Another year of tight crops will see prices rise sharply in 2019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Logistics around the world becoming challenging due to availability of drivers in North America and shipping companies tightening supply</a:t>
            </a:r>
          </a:p>
          <a:p>
            <a:pPr>
              <a:spcBef>
                <a:spcPct val="20000"/>
              </a:spcBef>
            </a:pPr>
            <a:endParaRPr lang="en-US" sz="2200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200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dirty="0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Content Placeholder 5" descr="PPT_PAGESTEMPLATE_150LAST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solidFill>
            <a:schemeClr val="bg2">
              <a:alpha val="65000"/>
            </a:schemeClr>
          </a:solidFill>
        </p:spPr>
      </p:pic>
      <p:sp>
        <p:nvSpPr>
          <p:cNvPr id="4" name="Rectangle 3"/>
          <p:cNvSpPr/>
          <p:nvPr/>
        </p:nvSpPr>
        <p:spPr>
          <a:xfrm>
            <a:off x="1366624" y="3337887"/>
            <a:ext cx="6651852" cy="1200329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With thanks to:</a:t>
            </a:r>
          </a:p>
          <a:p>
            <a:r>
              <a:rPr lang="en-US" dirty="0"/>
              <a:t>Bob Sutton, </a:t>
            </a:r>
            <a:r>
              <a:rPr lang="en-US" dirty="0" err="1"/>
              <a:t>Rahr</a:t>
            </a:r>
            <a:r>
              <a:rPr lang="en-US" dirty="0"/>
              <a:t> Malting</a:t>
            </a:r>
          </a:p>
          <a:p>
            <a:r>
              <a:rPr lang="en-US" dirty="0"/>
              <a:t>Steve </a:t>
            </a:r>
            <a:r>
              <a:rPr lang="en-US" dirty="0" err="1"/>
              <a:t>LePoidevin</a:t>
            </a:r>
            <a:r>
              <a:rPr lang="en-US" dirty="0"/>
              <a:t>, Crisp Malting Group </a:t>
            </a:r>
          </a:p>
          <a:p>
            <a:r>
              <a:rPr lang="en-US" dirty="0"/>
              <a:t>Thomas </a:t>
            </a:r>
            <a:r>
              <a:rPr lang="en-US" dirty="0" err="1"/>
              <a:t>Weyermann</a:t>
            </a:r>
            <a:r>
              <a:rPr lang="en-US" dirty="0"/>
              <a:t>, </a:t>
            </a:r>
            <a:r>
              <a:rPr lang="en-US" dirty="0" err="1"/>
              <a:t>Weyermann</a:t>
            </a:r>
            <a:r>
              <a:rPr lang="en-US" dirty="0"/>
              <a:t>® </a:t>
            </a:r>
            <a:r>
              <a:rPr lang="en-US" dirty="0" err="1"/>
              <a:t>Malz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589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59058" y="2510499"/>
            <a:ext cx="2279085" cy="281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7430" y="2510499"/>
            <a:ext cx="2312839" cy="281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78658" y="2510499"/>
            <a:ext cx="2345424" cy="281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 Box 21"/>
          <p:cNvSpPr txBox="1">
            <a:spLocks noChangeArrowheads="1"/>
          </p:cNvSpPr>
          <p:nvPr/>
        </p:nvSpPr>
        <p:spPr bwMode="auto">
          <a:xfrm>
            <a:off x="295275" y="1477963"/>
            <a:ext cx="1762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February</a:t>
            </a:r>
          </a:p>
        </p:txBody>
      </p:sp>
      <p:sp>
        <p:nvSpPr>
          <p:cNvPr id="11271" name="TextBox 5"/>
          <p:cNvSpPr txBox="1">
            <a:spLocks noChangeArrowheads="1"/>
          </p:cNvSpPr>
          <p:nvPr/>
        </p:nvSpPr>
        <p:spPr bwMode="auto">
          <a:xfrm>
            <a:off x="1117600" y="2065338"/>
            <a:ext cx="954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Rainfall</a:t>
            </a:r>
          </a:p>
        </p:txBody>
      </p:sp>
      <p:sp>
        <p:nvSpPr>
          <p:cNvPr id="11272" name="TextBox 6"/>
          <p:cNvSpPr txBox="1">
            <a:spLocks noChangeArrowheads="1"/>
          </p:cNvSpPr>
          <p:nvPr/>
        </p:nvSpPr>
        <p:spPr bwMode="auto">
          <a:xfrm>
            <a:off x="3868738" y="2065338"/>
            <a:ext cx="1519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Soil Moisture</a:t>
            </a:r>
          </a:p>
        </p:txBody>
      </p:sp>
      <p:sp>
        <p:nvSpPr>
          <p:cNvPr id="11273" name="TextBox 7"/>
          <p:cNvSpPr txBox="1">
            <a:spLocks noChangeArrowheads="1"/>
          </p:cNvSpPr>
          <p:nvPr/>
        </p:nvSpPr>
        <p:spPr bwMode="auto">
          <a:xfrm>
            <a:off x="6375695" y="2065338"/>
            <a:ext cx="2519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Soil Moisture Anomaly</a:t>
            </a:r>
          </a:p>
        </p:txBody>
      </p:sp>
      <p:pic>
        <p:nvPicPr>
          <p:cNvPr id="11274" name="Picture 8" descr="Rain Scal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220" y="5422900"/>
            <a:ext cx="2317259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2" descr="soilmoisture_anomaly copy2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3068" y="5397500"/>
            <a:ext cx="2393978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1276" name="Picture 13" descr="soilmoisture copy2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14856" y="5427663"/>
            <a:ext cx="2367489" cy="431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1277" name="TextBox 14"/>
          <p:cNvSpPr txBox="1">
            <a:spLocks noChangeArrowheads="1"/>
          </p:cNvSpPr>
          <p:nvPr/>
        </p:nvSpPr>
        <p:spPr bwMode="auto">
          <a:xfrm>
            <a:off x="312738" y="5816600"/>
            <a:ext cx="519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1278" name="TextBox 20"/>
          <p:cNvSpPr txBox="1">
            <a:spLocks noChangeArrowheads="1"/>
          </p:cNvSpPr>
          <p:nvPr/>
        </p:nvSpPr>
        <p:spPr bwMode="auto">
          <a:xfrm>
            <a:off x="6197600" y="5816600"/>
            <a:ext cx="517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1279" name="TextBox 21"/>
          <p:cNvSpPr txBox="1">
            <a:spLocks noChangeArrowheads="1"/>
          </p:cNvSpPr>
          <p:nvPr/>
        </p:nvSpPr>
        <p:spPr bwMode="auto">
          <a:xfrm>
            <a:off x="3335338" y="5816600"/>
            <a:ext cx="519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1280" name="TextBox 15"/>
          <p:cNvSpPr txBox="1">
            <a:spLocks noChangeArrowheads="1"/>
          </p:cNvSpPr>
          <p:nvPr/>
        </p:nvSpPr>
        <p:spPr bwMode="auto">
          <a:xfrm>
            <a:off x="2252663" y="5816600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  <p:sp>
        <p:nvSpPr>
          <p:cNvPr id="11281" name="TextBox 23"/>
          <p:cNvSpPr txBox="1">
            <a:spLocks noChangeArrowheads="1"/>
          </p:cNvSpPr>
          <p:nvPr/>
        </p:nvSpPr>
        <p:spPr bwMode="auto">
          <a:xfrm>
            <a:off x="5359400" y="5816600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  <p:sp>
        <p:nvSpPr>
          <p:cNvPr id="11282" name="TextBox 24"/>
          <p:cNvSpPr txBox="1">
            <a:spLocks noChangeArrowheads="1"/>
          </p:cNvSpPr>
          <p:nvPr/>
        </p:nvSpPr>
        <p:spPr bwMode="auto">
          <a:xfrm>
            <a:off x="8204200" y="5816600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860"/>
            <a:ext cx="7620000" cy="94364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ea typeface="ＭＳ Ｐゴシック" charset="-128"/>
              </a:rPr>
              <a:t>2018 European Growing Conditions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16148" y="2510067"/>
            <a:ext cx="2333930" cy="282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4300" y="2510067"/>
            <a:ext cx="2359098" cy="282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31768" y="2510067"/>
            <a:ext cx="2235848" cy="282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 Box 21"/>
          <p:cNvSpPr txBox="1">
            <a:spLocks noChangeArrowheads="1"/>
          </p:cNvSpPr>
          <p:nvPr/>
        </p:nvSpPr>
        <p:spPr bwMode="auto">
          <a:xfrm>
            <a:off x="295275" y="1477963"/>
            <a:ext cx="1762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March</a:t>
            </a:r>
          </a:p>
        </p:txBody>
      </p:sp>
      <p:sp>
        <p:nvSpPr>
          <p:cNvPr id="11271" name="TextBox 5"/>
          <p:cNvSpPr txBox="1">
            <a:spLocks noChangeArrowheads="1"/>
          </p:cNvSpPr>
          <p:nvPr/>
        </p:nvSpPr>
        <p:spPr bwMode="auto">
          <a:xfrm>
            <a:off x="402275" y="2065338"/>
            <a:ext cx="2383149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Rainfall</a:t>
            </a:r>
          </a:p>
        </p:txBody>
      </p:sp>
      <p:sp>
        <p:nvSpPr>
          <p:cNvPr id="11272" name="TextBox 6"/>
          <p:cNvSpPr txBox="1">
            <a:spLocks noChangeArrowheads="1"/>
          </p:cNvSpPr>
          <p:nvPr/>
        </p:nvSpPr>
        <p:spPr bwMode="auto">
          <a:xfrm>
            <a:off x="3416148" y="2065338"/>
            <a:ext cx="233393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Soil Moisture</a:t>
            </a:r>
          </a:p>
        </p:txBody>
      </p:sp>
      <p:sp>
        <p:nvSpPr>
          <p:cNvPr id="11273" name="TextBox 7"/>
          <p:cNvSpPr txBox="1">
            <a:spLocks noChangeArrowheads="1"/>
          </p:cNvSpPr>
          <p:nvPr/>
        </p:nvSpPr>
        <p:spPr bwMode="auto">
          <a:xfrm>
            <a:off x="6330915" y="2065338"/>
            <a:ext cx="2454309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Soil Moisture Anomaly</a:t>
            </a:r>
          </a:p>
        </p:txBody>
      </p:sp>
      <p:pic>
        <p:nvPicPr>
          <p:cNvPr id="11274" name="Picture 8" descr="Rain Scal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2275" y="5422900"/>
            <a:ext cx="23831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2" descr="soilmoisture_anomaly copy2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0916" y="5397500"/>
            <a:ext cx="2347981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1276" name="Picture 13" descr="soilmoisture copy2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16148" y="5427663"/>
            <a:ext cx="2333930" cy="431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1277" name="TextBox 14"/>
          <p:cNvSpPr txBox="1">
            <a:spLocks noChangeArrowheads="1"/>
          </p:cNvSpPr>
          <p:nvPr/>
        </p:nvSpPr>
        <p:spPr bwMode="auto">
          <a:xfrm>
            <a:off x="312738" y="5816600"/>
            <a:ext cx="519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1278" name="TextBox 20"/>
          <p:cNvSpPr txBox="1">
            <a:spLocks noChangeArrowheads="1"/>
          </p:cNvSpPr>
          <p:nvPr/>
        </p:nvSpPr>
        <p:spPr bwMode="auto">
          <a:xfrm>
            <a:off x="6330915" y="5816600"/>
            <a:ext cx="517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1279" name="TextBox 21"/>
          <p:cNvSpPr txBox="1">
            <a:spLocks noChangeArrowheads="1"/>
          </p:cNvSpPr>
          <p:nvPr/>
        </p:nvSpPr>
        <p:spPr bwMode="auto">
          <a:xfrm>
            <a:off x="3335338" y="5816600"/>
            <a:ext cx="519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1280" name="TextBox 15"/>
          <p:cNvSpPr txBox="1">
            <a:spLocks noChangeArrowheads="1"/>
          </p:cNvSpPr>
          <p:nvPr/>
        </p:nvSpPr>
        <p:spPr bwMode="auto">
          <a:xfrm>
            <a:off x="2252663" y="5816600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  <p:sp>
        <p:nvSpPr>
          <p:cNvPr id="11281" name="TextBox 23"/>
          <p:cNvSpPr txBox="1">
            <a:spLocks noChangeArrowheads="1"/>
          </p:cNvSpPr>
          <p:nvPr/>
        </p:nvSpPr>
        <p:spPr bwMode="auto">
          <a:xfrm>
            <a:off x="5119311" y="5817374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  <p:sp>
        <p:nvSpPr>
          <p:cNvPr id="11282" name="TextBox 24"/>
          <p:cNvSpPr txBox="1">
            <a:spLocks noChangeArrowheads="1"/>
          </p:cNvSpPr>
          <p:nvPr/>
        </p:nvSpPr>
        <p:spPr bwMode="auto">
          <a:xfrm>
            <a:off x="8026964" y="5816600"/>
            <a:ext cx="6572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Wetter</a:t>
            </a: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"/>
            <a:ext cx="7620000" cy="939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rgbClr val="FFFFFF"/>
                </a:solidFill>
                <a:ea typeface="ＭＳ Ｐゴシック" charset="-128"/>
              </a:rPr>
              <a:t>2018 European Growing Conditions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6834" y="2506662"/>
            <a:ext cx="2378793" cy="276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99555" y="2506661"/>
            <a:ext cx="2324252" cy="2762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65864" y="2506662"/>
            <a:ext cx="2430250" cy="276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1340"/>
            <a:ext cx="7620000" cy="9017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rgbClr val="FFFFFF"/>
                </a:solidFill>
                <a:ea typeface="ＭＳ Ｐゴシック" charset="-128"/>
              </a:rPr>
              <a:t>2018 European Growing Conditions</a:t>
            </a:r>
          </a:p>
        </p:txBody>
      </p:sp>
      <p:sp>
        <p:nvSpPr>
          <p:cNvPr id="12294" name="Text Box 21"/>
          <p:cNvSpPr txBox="1">
            <a:spLocks noChangeArrowheads="1"/>
          </p:cNvSpPr>
          <p:nvPr/>
        </p:nvSpPr>
        <p:spPr bwMode="auto">
          <a:xfrm>
            <a:off x="295275" y="1477963"/>
            <a:ext cx="1762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April</a:t>
            </a:r>
          </a:p>
        </p:txBody>
      </p:sp>
      <p:sp>
        <p:nvSpPr>
          <p:cNvPr id="12295" name="TextBox 5"/>
          <p:cNvSpPr txBox="1">
            <a:spLocks noChangeArrowheads="1"/>
          </p:cNvSpPr>
          <p:nvPr/>
        </p:nvSpPr>
        <p:spPr bwMode="auto">
          <a:xfrm>
            <a:off x="1117600" y="2065338"/>
            <a:ext cx="954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Rainfall</a:t>
            </a:r>
          </a:p>
        </p:txBody>
      </p:sp>
      <p:sp>
        <p:nvSpPr>
          <p:cNvPr id="12296" name="TextBox 6"/>
          <p:cNvSpPr txBox="1">
            <a:spLocks noChangeArrowheads="1"/>
          </p:cNvSpPr>
          <p:nvPr/>
        </p:nvSpPr>
        <p:spPr bwMode="auto">
          <a:xfrm>
            <a:off x="3868738" y="2065338"/>
            <a:ext cx="1519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Soil Moisture</a:t>
            </a:r>
          </a:p>
        </p:txBody>
      </p:sp>
      <p:sp>
        <p:nvSpPr>
          <p:cNvPr id="12297" name="TextBox 7"/>
          <p:cNvSpPr txBox="1">
            <a:spLocks noChangeArrowheads="1"/>
          </p:cNvSpPr>
          <p:nvPr/>
        </p:nvSpPr>
        <p:spPr bwMode="auto">
          <a:xfrm>
            <a:off x="6265863" y="2065338"/>
            <a:ext cx="2519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Soil Moisture Anomaly</a:t>
            </a:r>
          </a:p>
        </p:txBody>
      </p:sp>
      <p:pic>
        <p:nvPicPr>
          <p:cNvPr id="12298" name="Picture 8" descr="Rain Scal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1938" y="5422900"/>
            <a:ext cx="26162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2" descr="soilmoisture_anomaly copy2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13464" y="5397500"/>
            <a:ext cx="2582650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300" name="Picture 13" descr="soilmoisture copy2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9300" y="5427663"/>
            <a:ext cx="2441280" cy="431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2301" name="TextBox 14"/>
          <p:cNvSpPr txBox="1">
            <a:spLocks noChangeArrowheads="1"/>
          </p:cNvSpPr>
          <p:nvPr/>
        </p:nvSpPr>
        <p:spPr bwMode="auto">
          <a:xfrm>
            <a:off x="312738" y="5816600"/>
            <a:ext cx="519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2302" name="TextBox 20"/>
          <p:cNvSpPr txBox="1">
            <a:spLocks noChangeArrowheads="1"/>
          </p:cNvSpPr>
          <p:nvPr/>
        </p:nvSpPr>
        <p:spPr bwMode="auto">
          <a:xfrm>
            <a:off x="6197600" y="5816600"/>
            <a:ext cx="517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2303" name="TextBox 21"/>
          <p:cNvSpPr txBox="1">
            <a:spLocks noChangeArrowheads="1"/>
          </p:cNvSpPr>
          <p:nvPr/>
        </p:nvSpPr>
        <p:spPr bwMode="auto">
          <a:xfrm>
            <a:off x="3335338" y="5816600"/>
            <a:ext cx="519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2304" name="TextBox 15"/>
          <p:cNvSpPr txBox="1">
            <a:spLocks noChangeArrowheads="1"/>
          </p:cNvSpPr>
          <p:nvPr/>
        </p:nvSpPr>
        <p:spPr bwMode="auto">
          <a:xfrm>
            <a:off x="2252663" y="5816600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  <p:sp>
        <p:nvSpPr>
          <p:cNvPr id="12305" name="TextBox 23"/>
          <p:cNvSpPr txBox="1">
            <a:spLocks noChangeArrowheads="1"/>
          </p:cNvSpPr>
          <p:nvPr/>
        </p:nvSpPr>
        <p:spPr bwMode="auto">
          <a:xfrm>
            <a:off x="5359400" y="5816600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  <p:sp>
        <p:nvSpPr>
          <p:cNvPr id="12306" name="TextBox 24"/>
          <p:cNvSpPr txBox="1">
            <a:spLocks noChangeArrowheads="1"/>
          </p:cNvSpPr>
          <p:nvPr/>
        </p:nvSpPr>
        <p:spPr bwMode="auto">
          <a:xfrm>
            <a:off x="8204200" y="5816600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7116" y="2532951"/>
            <a:ext cx="2369343" cy="277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80136" y="2532951"/>
            <a:ext cx="2355151" cy="277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07005" y="2532951"/>
            <a:ext cx="2280149" cy="277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>
          <a:xfrm>
            <a:off x="1536700" y="0"/>
            <a:ext cx="76073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rgbClr val="FFFFFF"/>
                </a:solidFill>
                <a:ea typeface="ＭＳ Ｐゴシック" charset="-128"/>
              </a:rPr>
              <a:t>2018 European Growing Conditions</a:t>
            </a:r>
          </a:p>
        </p:txBody>
      </p:sp>
      <p:sp>
        <p:nvSpPr>
          <p:cNvPr id="13318" name="Text Box 21"/>
          <p:cNvSpPr txBox="1">
            <a:spLocks noChangeArrowheads="1"/>
          </p:cNvSpPr>
          <p:nvPr/>
        </p:nvSpPr>
        <p:spPr bwMode="auto">
          <a:xfrm>
            <a:off x="295275" y="1477963"/>
            <a:ext cx="1762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May</a:t>
            </a:r>
          </a:p>
        </p:txBody>
      </p:sp>
      <p:sp>
        <p:nvSpPr>
          <p:cNvPr id="13319" name="TextBox 5"/>
          <p:cNvSpPr txBox="1">
            <a:spLocks noChangeArrowheads="1"/>
          </p:cNvSpPr>
          <p:nvPr/>
        </p:nvSpPr>
        <p:spPr bwMode="auto">
          <a:xfrm>
            <a:off x="376091" y="2065338"/>
            <a:ext cx="2451391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Rainfall</a:t>
            </a:r>
          </a:p>
        </p:txBody>
      </p:sp>
      <p:sp>
        <p:nvSpPr>
          <p:cNvPr id="13320" name="TextBox 6"/>
          <p:cNvSpPr txBox="1">
            <a:spLocks noChangeArrowheads="1"/>
          </p:cNvSpPr>
          <p:nvPr/>
        </p:nvSpPr>
        <p:spPr bwMode="auto">
          <a:xfrm>
            <a:off x="3367628" y="2065338"/>
            <a:ext cx="238016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Soil Moisture</a:t>
            </a:r>
          </a:p>
        </p:txBody>
      </p:sp>
      <p:sp>
        <p:nvSpPr>
          <p:cNvPr id="13321" name="TextBox 7"/>
          <p:cNvSpPr txBox="1">
            <a:spLocks noChangeArrowheads="1"/>
          </p:cNvSpPr>
          <p:nvPr/>
        </p:nvSpPr>
        <p:spPr bwMode="auto">
          <a:xfrm>
            <a:off x="6291576" y="2065338"/>
            <a:ext cx="238697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Soil Moisture Anomaly</a:t>
            </a:r>
          </a:p>
        </p:txBody>
      </p:sp>
      <p:pic>
        <p:nvPicPr>
          <p:cNvPr id="13322" name="Picture 8" descr="Rain Scal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6092" y="5422900"/>
            <a:ext cx="2451391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12" descr="soilmoisture_anomaly copy2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91576" y="5397500"/>
            <a:ext cx="2386973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3324" name="Picture 13" descr="soilmoisture copy2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67627" y="5427663"/>
            <a:ext cx="2380170" cy="431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3325" name="TextBox 14"/>
          <p:cNvSpPr txBox="1">
            <a:spLocks noChangeArrowheads="1"/>
          </p:cNvSpPr>
          <p:nvPr/>
        </p:nvSpPr>
        <p:spPr bwMode="auto">
          <a:xfrm>
            <a:off x="312738" y="5816600"/>
            <a:ext cx="519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3326" name="TextBox 20"/>
          <p:cNvSpPr txBox="1">
            <a:spLocks noChangeArrowheads="1"/>
          </p:cNvSpPr>
          <p:nvPr/>
        </p:nvSpPr>
        <p:spPr bwMode="auto">
          <a:xfrm>
            <a:off x="6197600" y="5816600"/>
            <a:ext cx="517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3327" name="TextBox 21"/>
          <p:cNvSpPr txBox="1">
            <a:spLocks noChangeArrowheads="1"/>
          </p:cNvSpPr>
          <p:nvPr/>
        </p:nvSpPr>
        <p:spPr bwMode="auto">
          <a:xfrm>
            <a:off x="3335338" y="5816600"/>
            <a:ext cx="519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3328" name="TextBox 15"/>
          <p:cNvSpPr txBox="1">
            <a:spLocks noChangeArrowheads="1"/>
          </p:cNvSpPr>
          <p:nvPr/>
        </p:nvSpPr>
        <p:spPr bwMode="auto">
          <a:xfrm>
            <a:off x="2252663" y="5816600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  <p:sp>
        <p:nvSpPr>
          <p:cNvPr id="13329" name="TextBox 23"/>
          <p:cNvSpPr txBox="1">
            <a:spLocks noChangeArrowheads="1"/>
          </p:cNvSpPr>
          <p:nvPr/>
        </p:nvSpPr>
        <p:spPr bwMode="auto">
          <a:xfrm>
            <a:off x="5359400" y="5816600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  <p:sp>
        <p:nvSpPr>
          <p:cNvPr id="13330" name="TextBox 24"/>
          <p:cNvSpPr txBox="1">
            <a:spLocks noChangeArrowheads="1"/>
          </p:cNvSpPr>
          <p:nvPr/>
        </p:nvSpPr>
        <p:spPr bwMode="auto">
          <a:xfrm>
            <a:off x="8204200" y="5816600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1866" y="2435226"/>
            <a:ext cx="2350317" cy="281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12990" y="2435226"/>
            <a:ext cx="2279920" cy="281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43582" y="2435226"/>
            <a:ext cx="2324236" cy="281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>
          <a:xfrm>
            <a:off x="1536700" y="0"/>
            <a:ext cx="76073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solidFill>
                  <a:srgbClr val="FFFFFF"/>
                </a:solidFill>
                <a:ea typeface="ＭＳ Ｐゴシック" charset="-128"/>
              </a:rPr>
              <a:t>2018 European Growing Conditions</a:t>
            </a:r>
          </a:p>
        </p:txBody>
      </p:sp>
      <p:sp>
        <p:nvSpPr>
          <p:cNvPr id="14342" name="Text Box 21"/>
          <p:cNvSpPr txBox="1">
            <a:spLocks noChangeArrowheads="1"/>
          </p:cNvSpPr>
          <p:nvPr/>
        </p:nvSpPr>
        <p:spPr bwMode="auto">
          <a:xfrm>
            <a:off x="295275" y="1477963"/>
            <a:ext cx="1762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June</a:t>
            </a:r>
          </a:p>
        </p:txBody>
      </p:sp>
      <p:sp>
        <p:nvSpPr>
          <p:cNvPr id="14343" name="TextBox 5"/>
          <p:cNvSpPr txBox="1">
            <a:spLocks noChangeArrowheads="1"/>
          </p:cNvSpPr>
          <p:nvPr/>
        </p:nvSpPr>
        <p:spPr bwMode="auto">
          <a:xfrm>
            <a:off x="421865" y="2065338"/>
            <a:ext cx="235031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Rainfall</a:t>
            </a:r>
          </a:p>
        </p:txBody>
      </p:sp>
      <p:sp>
        <p:nvSpPr>
          <p:cNvPr id="14344" name="TextBox 6"/>
          <p:cNvSpPr txBox="1">
            <a:spLocks noChangeArrowheads="1"/>
          </p:cNvSpPr>
          <p:nvPr/>
        </p:nvSpPr>
        <p:spPr bwMode="auto">
          <a:xfrm>
            <a:off x="3362306" y="2065338"/>
            <a:ext cx="238129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Soil Moisture</a:t>
            </a:r>
          </a:p>
        </p:txBody>
      </p:sp>
      <p:sp>
        <p:nvSpPr>
          <p:cNvPr id="14345" name="TextBox 7"/>
          <p:cNvSpPr txBox="1">
            <a:spLocks noChangeArrowheads="1"/>
          </p:cNvSpPr>
          <p:nvPr/>
        </p:nvSpPr>
        <p:spPr bwMode="auto">
          <a:xfrm>
            <a:off x="6265863" y="2065338"/>
            <a:ext cx="2445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Soil Moisture Anomaly</a:t>
            </a:r>
          </a:p>
        </p:txBody>
      </p:sp>
      <p:pic>
        <p:nvPicPr>
          <p:cNvPr id="14346" name="Picture 8" descr="Rain Scal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865" y="5422900"/>
            <a:ext cx="2350317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12" descr="soilmoisture_anomaly copy2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99788" y="5397500"/>
            <a:ext cx="2411826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4348" name="Picture 13" descr="soilmoisture copy2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62307" y="5427663"/>
            <a:ext cx="2381290" cy="431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4349" name="TextBox 14"/>
          <p:cNvSpPr txBox="1">
            <a:spLocks noChangeArrowheads="1"/>
          </p:cNvSpPr>
          <p:nvPr/>
        </p:nvSpPr>
        <p:spPr bwMode="auto">
          <a:xfrm>
            <a:off x="312738" y="5816600"/>
            <a:ext cx="519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4350" name="TextBox 20"/>
          <p:cNvSpPr txBox="1">
            <a:spLocks noChangeArrowheads="1"/>
          </p:cNvSpPr>
          <p:nvPr/>
        </p:nvSpPr>
        <p:spPr bwMode="auto">
          <a:xfrm>
            <a:off x="6197600" y="5816600"/>
            <a:ext cx="517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4351" name="TextBox 21"/>
          <p:cNvSpPr txBox="1">
            <a:spLocks noChangeArrowheads="1"/>
          </p:cNvSpPr>
          <p:nvPr/>
        </p:nvSpPr>
        <p:spPr bwMode="auto">
          <a:xfrm>
            <a:off x="3335338" y="5816600"/>
            <a:ext cx="519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Drier</a:t>
            </a:r>
          </a:p>
        </p:txBody>
      </p:sp>
      <p:sp>
        <p:nvSpPr>
          <p:cNvPr id="14352" name="TextBox 15"/>
          <p:cNvSpPr txBox="1">
            <a:spLocks noChangeArrowheads="1"/>
          </p:cNvSpPr>
          <p:nvPr/>
        </p:nvSpPr>
        <p:spPr bwMode="auto">
          <a:xfrm>
            <a:off x="2252663" y="5816600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  <p:sp>
        <p:nvSpPr>
          <p:cNvPr id="14353" name="TextBox 23"/>
          <p:cNvSpPr txBox="1">
            <a:spLocks noChangeArrowheads="1"/>
          </p:cNvSpPr>
          <p:nvPr/>
        </p:nvSpPr>
        <p:spPr bwMode="auto">
          <a:xfrm>
            <a:off x="5207000" y="5808133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  <p:sp>
        <p:nvSpPr>
          <p:cNvPr id="14354" name="TextBox 24"/>
          <p:cNvSpPr txBox="1">
            <a:spLocks noChangeArrowheads="1"/>
          </p:cNvSpPr>
          <p:nvPr/>
        </p:nvSpPr>
        <p:spPr bwMode="auto">
          <a:xfrm>
            <a:off x="8204200" y="5816600"/>
            <a:ext cx="635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Wetter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12476</TotalTime>
  <Words>2329</Words>
  <Application>Microsoft Office PowerPoint</Application>
  <PresentationFormat>On-screen Show (4:3)</PresentationFormat>
  <Paragraphs>731</Paragraphs>
  <Slides>41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Barley Crop Report 2018</vt:lpstr>
      <vt:lpstr>2017 Recap</vt:lpstr>
      <vt:lpstr>2018 Highlights</vt:lpstr>
      <vt:lpstr>2018 Europe Barley Headlines</vt:lpstr>
      <vt:lpstr>2018 European Growing Conditions</vt:lpstr>
      <vt:lpstr>2018 European Growing Conditions</vt:lpstr>
      <vt:lpstr>2018 European Growing Conditions</vt:lpstr>
      <vt:lpstr>2018 European Growing Conditions</vt:lpstr>
      <vt:lpstr>2018 European Growing Conditions</vt:lpstr>
      <vt:lpstr>2018 European Growing Conditions</vt:lpstr>
      <vt:lpstr>2018 European Growing Conditions</vt:lpstr>
      <vt:lpstr>2018 European Growing Conditions</vt:lpstr>
      <vt:lpstr>European Harvest 2018</vt:lpstr>
      <vt:lpstr>European 3 Year Comparison</vt:lpstr>
      <vt:lpstr>Evolution of Barley Pricing 2013-17</vt:lpstr>
      <vt:lpstr>Broader context of barley prices</vt:lpstr>
      <vt:lpstr>Malt premium spread widening</vt:lpstr>
      <vt:lpstr>2018 European Quality</vt:lpstr>
      <vt:lpstr>US Barley Headlines </vt:lpstr>
      <vt:lpstr>2017 US Growing Conditions</vt:lpstr>
      <vt:lpstr>2017 US Growing Conditions</vt:lpstr>
      <vt:lpstr>2017 US Growing Conditions</vt:lpstr>
      <vt:lpstr>2017 US Growing Conditions</vt:lpstr>
      <vt:lpstr>US Barley Production</vt:lpstr>
      <vt:lpstr>2018 US Crop Assessment </vt:lpstr>
      <vt:lpstr>2017 Canadian Barley Headlines</vt:lpstr>
      <vt:lpstr>Canada Seeded Acreage</vt:lpstr>
      <vt:lpstr>Western Canada Varieties Seeded</vt:lpstr>
      <vt:lpstr>Canadian Prairie Sowing Conditions</vt:lpstr>
      <vt:lpstr>Canadian Crop Development</vt:lpstr>
      <vt:lpstr>Canadian Barley Production</vt:lpstr>
      <vt:lpstr>2017 Canadian Crop Assessment </vt:lpstr>
      <vt:lpstr>Global Barley Production 2018</vt:lpstr>
      <vt:lpstr>Production in Malting Barley Regions</vt:lpstr>
      <vt:lpstr>Malt Barley Regions Carry Out</vt:lpstr>
      <vt:lpstr>Global Ending Stocks 2018/19</vt:lpstr>
      <vt:lpstr>Political Events</vt:lpstr>
      <vt:lpstr>Currencies: 5 year chart</vt:lpstr>
      <vt:lpstr>Commodities</vt:lpstr>
      <vt:lpstr>Conclusions &amp; Considerations 2018</vt:lpstr>
      <vt:lpstr>PowerPoint Presentation</vt:lpstr>
    </vt:vector>
  </TitlesOfParts>
  <Company>Brewers Supply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</dc:title>
  <dc:creator>Ray  Romero</dc:creator>
  <cp:lastModifiedBy>Ian Ward</cp:lastModifiedBy>
  <cp:revision>370</cp:revision>
  <dcterms:created xsi:type="dcterms:W3CDTF">2012-11-06T17:12:49Z</dcterms:created>
  <dcterms:modified xsi:type="dcterms:W3CDTF">2019-02-12T14:06:42Z</dcterms:modified>
</cp:coreProperties>
</file>